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17666438566125E-2"/>
          <c:y val="3.0275224983713794E-2"/>
          <c:w val="0.97050690958858277"/>
          <c:h val="0.92015619155440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Stranger Danger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2-45B3-9396-62774AA21C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5922-45B3-9396-62774AA21C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5922-45B3-9396-62774AA21C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1757152"/>
        <c:axId val="561753544"/>
      </c:barChart>
      <c:catAx>
        <c:axId val="56175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defRPr>
            </a:pPr>
            <a:endParaRPr lang="en-US"/>
          </a:p>
        </c:txPr>
        <c:crossAx val="561753544"/>
        <c:crosses val="autoZero"/>
        <c:auto val="1"/>
        <c:lblAlgn val="ctr"/>
        <c:lblOffset val="100"/>
        <c:noMultiLvlLbl val="0"/>
      </c:catAx>
      <c:valAx>
        <c:axId val="561753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175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Leelawadee UI" panose="020B0502040204020203" pitchFamily="34" charset="-34"/>
          <a:cs typeface="Leelawadee UI" panose="020B0502040204020203" pitchFamily="34" charset="-3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17666438566125E-2"/>
          <c:y val="3.0275224983713794E-2"/>
          <c:w val="0.97050690958858277"/>
          <c:h val="0.92015619155440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Stranger Danger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2-45B3-9396-62774AA21C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5922-45B3-9396-62774AA21C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5922-45B3-9396-62774AA21C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1757152"/>
        <c:axId val="561753544"/>
      </c:barChart>
      <c:catAx>
        <c:axId val="56175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defRPr>
            </a:pPr>
            <a:endParaRPr lang="en-US"/>
          </a:p>
        </c:txPr>
        <c:crossAx val="561753544"/>
        <c:crosses val="autoZero"/>
        <c:auto val="1"/>
        <c:lblAlgn val="ctr"/>
        <c:lblOffset val="100"/>
        <c:noMultiLvlLbl val="0"/>
      </c:catAx>
      <c:valAx>
        <c:axId val="561753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175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Leelawadee UI" panose="020B0502040204020203" pitchFamily="34" charset="-34"/>
          <a:cs typeface="Leelawadee UI" panose="020B0502040204020203" pitchFamily="34" charset="-34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17666438566125E-2"/>
          <c:y val="3.0275224983713794E-2"/>
          <c:w val="0.97050690958858277"/>
          <c:h val="0.92015619155440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Stranger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2-45B3-9396-62774AA21C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Member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22-45B3-9396-62774AA21C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Friend, Neighbour or Trusted Professional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22-45B3-9396-62774AA21C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1757152"/>
        <c:axId val="561753544"/>
      </c:barChart>
      <c:catAx>
        <c:axId val="56175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defRPr>
            </a:pPr>
            <a:endParaRPr lang="en-US"/>
          </a:p>
        </c:txPr>
        <c:crossAx val="561753544"/>
        <c:crosses val="autoZero"/>
        <c:auto val="1"/>
        <c:lblAlgn val="ctr"/>
        <c:lblOffset val="100"/>
        <c:noMultiLvlLbl val="0"/>
      </c:catAx>
      <c:valAx>
        <c:axId val="561753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175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Leelawadee UI" panose="020B0502040204020203" pitchFamily="34" charset="-34"/>
          <a:cs typeface="Leelawadee UI" panose="020B0502040204020203" pitchFamily="34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8348-474C-41DD-948F-226362BA6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8D9B8-20B9-45CB-8DCA-1E00DCE37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467AC-5185-4E14-AF05-56FD84AB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3DE2-DC4E-486A-804E-E2B00AEA460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6FD87-2861-4C5F-A5AB-37EAEF34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2CBFE-1C49-4229-8873-E2776278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7E8-7584-420E-8D9B-D078904E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DB8E-46AB-464F-BA60-924B798B6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8687E-65A4-43BA-B012-787D138B8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8C2F1-A932-443E-9E1A-8FD2D53C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3DE2-DC4E-486A-804E-E2B00AEA460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7A63-4E95-442F-92CB-D7EC310D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0B118-687A-4435-AA6D-A292C715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7E8-7584-420E-8D9B-D078904E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58D6E-B516-48F4-B03E-2A436736C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43162-A160-4A48-8D38-9A14C02AF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EAAEB-1A92-4D21-952C-01F3D97B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3DE2-DC4E-486A-804E-E2B00AEA460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436F3-6D8B-448F-88A9-C2A5BDCD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95A70-8A22-4DF8-BF78-5A2D3875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7E8-7584-420E-8D9B-D078904E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03F6-0D4C-47EB-8555-DFD534D7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F4A61-6D70-4746-AD1D-194035B4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C1186-D9F0-4951-9349-9423E974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3DE2-DC4E-486A-804E-E2B00AEA460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887CC-138D-44AE-B086-EE8338A0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917CA-E3E7-400A-A69D-EF77EDFA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7E8-7584-420E-8D9B-D078904E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1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B968-96F2-4F3F-A717-ABCE10B0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FD1DD-7E9D-4DCF-9250-317E1F069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50817-968E-405D-B5D1-E1C4EF23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3DE2-DC4E-486A-804E-E2B00AEA460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FD186-A321-43BB-AD53-F8140D09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D1007-D01D-49A1-A411-9038247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7E8-7584-420E-8D9B-D078904E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C359-D96B-45D2-9DEC-28D52450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DB1E1-0A7E-47E7-A244-45C037063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26BAB-28BA-4528-8ECC-B74F976F6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6E8A1-3B18-49A2-9921-A2A79C7A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3DE2-DC4E-486A-804E-E2B00AEA460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7A25D-EC79-4800-892B-F6F5D185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5AD08-720D-49A7-B974-86B24123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7E8-7584-420E-8D9B-D078904E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9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611F-88B9-4A6E-921D-C238DE1F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C2859-A2D6-4E85-845E-56B5E9BE7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F2B9E-B487-4229-BB2E-7B24ED8E1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6A702-F9BC-47B1-9797-B0C887192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46C1A-895B-4E05-856D-55F0A88B2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158B6-F8ED-479D-BBE5-EEADF2BF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3DE2-DC4E-486A-804E-E2B00AEA460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EE00C-C08C-4ED1-B621-F4277986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EF6FC-7783-401F-9F13-F47E5A12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7E8-7584-420E-8D9B-D078904E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1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7367-04BB-4692-8DA4-BCFDD0BA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CC744-C702-4140-B7F4-EA9F6F6F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3DE2-DC4E-486A-804E-E2B00AEA460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ECB4C-9A9E-4CE1-BC81-0457EF4D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41CCC-DC15-4721-BB31-88B68632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7E8-7584-420E-8D9B-D078904E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1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3D507-2F63-405A-ACC2-E3582D50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3DE2-DC4E-486A-804E-E2B00AEA460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9DCCE-BD9E-466C-B368-5459E0E3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27673-9D03-4131-8D73-281CB6D2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7E8-7584-420E-8D9B-D078904E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2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B626-8CDB-4714-8190-8E6CEA07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C408D-54AE-46F2-AC4A-DB610F320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A8B6A-2F04-4905-BF1D-CF3F3F63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589C3-0363-416B-8B15-F1074E60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3DE2-DC4E-486A-804E-E2B00AEA460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5B722-82CB-406F-9DA4-A3F2FF16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B6586-A3CE-4957-9D24-FD970000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7E8-7584-420E-8D9B-D078904E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0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E8ACC-DC01-4463-93AA-D9A153BA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BD7A2-422A-4904-AEBB-E0DB5680C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F2B08-2866-4295-826F-4A4FCD6FE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670DD-B203-417D-9229-68D4C18B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3DE2-DC4E-486A-804E-E2B00AEA460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31F07-023E-44DC-A4C7-A9F96BD3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A9065-1B8A-419D-9F3C-B6C6C2CB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97E8-7584-420E-8D9B-D078904E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EE9D2-BDA7-4880-9A69-60DAD7BE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3A7E-CC48-4E83-B4CA-9A6EADE7A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6347-A719-4E72-8179-0CCE16A05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73DE2-DC4E-486A-804E-E2B00AEA4607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AF81F-2B82-4704-8EE8-D0F2B8BAF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12A7B-E497-4D4E-90FC-C82104038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A97E8-7584-420E-8D9B-D078904E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0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3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2ACD773-34E0-4B89-A8DF-F9E37C738ED4}"/>
              </a:ext>
            </a:extLst>
          </p:cNvPr>
          <p:cNvSpPr/>
          <p:nvPr/>
        </p:nvSpPr>
        <p:spPr>
          <a:xfrm>
            <a:off x="583798" y="42543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CCBC7E-995E-47B0-9D57-F6FCDED0D198}"/>
              </a:ext>
            </a:extLst>
          </p:cNvPr>
          <p:cNvSpPr/>
          <p:nvPr/>
        </p:nvSpPr>
        <p:spPr>
          <a:xfrm>
            <a:off x="1370877" y="140718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7D5DDB-2773-4DB2-8138-EED8FF3040B8}"/>
              </a:ext>
            </a:extLst>
          </p:cNvPr>
          <p:cNvSpPr/>
          <p:nvPr/>
        </p:nvSpPr>
        <p:spPr>
          <a:xfrm>
            <a:off x="2563069" y="83390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C3F403-064C-48A1-864D-6D07240F7824}"/>
              </a:ext>
            </a:extLst>
          </p:cNvPr>
          <p:cNvSpPr/>
          <p:nvPr/>
        </p:nvSpPr>
        <p:spPr>
          <a:xfrm>
            <a:off x="1370877" y="291914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A5503C-C4BB-4B04-8069-CAF9FE53737A}"/>
              </a:ext>
            </a:extLst>
          </p:cNvPr>
          <p:cNvSpPr/>
          <p:nvPr/>
        </p:nvSpPr>
        <p:spPr>
          <a:xfrm>
            <a:off x="450690" y="219914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AEAC4F-D0A3-4AD7-B828-B3EEF34A4990}"/>
              </a:ext>
            </a:extLst>
          </p:cNvPr>
          <p:cNvSpPr/>
          <p:nvPr/>
        </p:nvSpPr>
        <p:spPr>
          <a:xfrm>
            <a:off x="3182315" y="166671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54AE85-6EF6-456D-B4A9-B0AE31F212A1}"/>
              </a:ext>
            </a:extLst>
          </p:cNvPr>
          <p:cNvSpPr/>
          <p:nvPr/>
        </p:nvSpPr>
        <p:spPr>
          <a:xfrm>
            <a:off x="3182315" y="27306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44D565-F52B-433C-BBBE-3FF37F11C3D2}"/>
              </a:ext>
            </a:extLst>
          </p:cNvPr>
          <p:cNvSpPr/>
          <p:nvPr/>
        </p:nvSpPr>
        <p:spPr>
          <a:xfrm>
            <a:off x="2203069" y="219914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07D606-5140-4E3F-BB92-F327F5EE901A}"/>
              </a:ext>
            </a:extLst>
          </p:cNvPr>
          <p:cNvSpPr/>
          <p:nvPr/>
        </p:nvSpPr>
        <p:spPr>
          <a:xfrm>
            <a:off x="2300424" y="360724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391A4F-8B58-4513-8CD4-08D23127F790}"/>
              </a:ext>
            </a:extLst>
          </p:cNvPr>
          <p:cNvSpPr/>
          <p:nvPr/>
        </p:nvSpPr>
        <p:spPr>
          <a:xfrm>
            <a:off x="3123256" y="433637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97B145-12FD-4519-93D8-CC1DDAB88A99}"/>
              </a:ext>
            </a:extLst>
          </p:cNvPr>
          <p:cNvSpPr/>
          <p:nvPr/>
        </p:nvSpPr>
        <p:spPr>
          <a:xfrm>
            <a:off x="4315448" y="376309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80BEE5-3DF0-47D8-A21F-F7498B3C6C84}"/>
              </a:ext>
            </a:extLst>
          </p:cNvPr>
          <p:cNvSpPr/>
          <p:nvPr/>
        </p:nvSpPr>
        <p:spPr>
          <a:xfrm>
            <a:off x="3123256" y="584833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EE8281-498C-4903-B549-B011AD363144}"/>
              </a:ext>
            </a:extLst>
          </p:cNvPr>
          <p:cNvSpPr/>
          <p:nvPr/>
        </p:nvSpPr>
        <p:spPr>
          <a:xfrm>
            <a:off x="2203069" y="512833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4494529-DBC0-4845-9E73-6322C7122D89}"/>
              </a:ext>
            </a:extLst>
          </p:cNvPr>
          <p:cNvSpPr/>
          <p:nvPr/>
        </p:nvSpPr>
        <p:spPr>
          <a:xfrm>
            <a:off x="5364793" y="423315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8EC4CC-41B0-43BA-B48B-FC2FC8173C8A}"/>
              </a:ext>
            </a:extLst>
          </p:cNvPr>
          <p:cNvSpPr/>
          <p:nvPr/>
        </p:nvSpPr>
        <p:spPr>
          <a:xfrm>
            <a:off x="4934694" y="565981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53CB7AB-A50E-47DF-8A9C-DE7C9206BF01}"/>
              </a:ext>
            </a:extLst>
          </p:cNvPr>
          <p:cNvSpPr/>
          <p:nvPr/>
        </p:nvSpPr>
        <p:spPr>
          <a:xfrm>
            <a:off x="4172601" y="489023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5CB10B-EE52-4139-9E54-CA99C8DEACB1}"/>
              </a:ext>
            </a:extLst>
          </p:cNvPr>
          <p:cNvSpPr/>
          <p:nvPr/>
        </p:nvSpPr>
        <p:spPr>
          <a:xfrm>
            <a:off x="4367411" y="100538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89FEAAF-C444-4A4F-91F4-56BA3C92BEFE}"/>
              </a:ext>
            </a:extLst>
          </p:cNvPr>
          <p:cNvSpPr/>
          <p:nvPr/>
        </p:nvSpPr>
        <p:spPr>
          <a:xfrm>
            <a:off x="5426184" y="144444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3C37BF-11F8-44D4-9F92-F7FDA8C1D4D6}"/>
              </a:ext>
            </a:extLst>
          </p:cNvPr>
          <p:cNvSpPr/>
          <p:nvPr/>
        </p:nvSpPr>
        <p:spPr>
          <a:xfrm>
            <a:off x="6618376" y="87116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F527C2-5B4E-4DF8-9013-FBE5076FB6AE}"/>
              </a:ext>
            </a:extLst>
          </p:cNvPr>
          <p:cNvSpPr/>
          <p:nvPr/>
        </p:nvSpPr>
        <p:spPr>
          <a:xfrm>
            <a:off x="5216855" y="280650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C6D68DF-A1B7-446C-B073-32BD2D5D40EC}"/>
              </a:ext>
            </a:extLst>
          </p:cNvPr>
          <p:cNvSpPr/>
          <p:nvPr/>
        </p:nvSpPr>
        <p:spPr>
          <a:xfrm>
            <a:off x="4189995" y="223640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9A5098-A96D-4019-BC20-125A8A0D41FB}"/>
              </a:ext>
            </a:extLst>
          </p:cNvPr>
          <p:cNvSpPr/>
          <p:nvPr/>
        </p:nvSpPr>
        <p:spPr>
          <a:xfrm>
            <a:off x="7597622" y="124563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24FE25-4E5F-4EB1-BAB4-95BDBA5FBFE7}"/>
              </a:ext>
            </a:extLst>
          </p:cNvPr>
          <p:cNvSpPr/>
          <p:nvPr/>
        </p:nvSpPr>
        <p:spPr>
          <a:xfrm>
            <a:off x="7237622" y="276788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CFCC3A8-9B98-4374-ABF1-E2117619371A}"/>
              </a:ext>
            </a:extLst>
          </p:cNvPr>
          <p:cNvSpPr/>
          <p:nvPr/>
        </p:nvSpPr>
        <p:spPr>
          <a:xfrm>
            <a:off x="6258376" y="223640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2DD92AA-9F8A-4AA6-B7EF-12862F3C0EA1}"/>
              </a:ext>
            </a:extLst>
          </p:cNvPr>
          <p:cNvSpPr/>
          <p:nvPr/>
        </p:nvSpPr>
        <p:spPr>
          <a:xfrm>
            <a:off x="6339523" y="355286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B558B6F-580C-4F35-8E1F-FA87D4D91B75}"/>
              </a:ext>
            </a:extLst>
          </p:cNvPr>
          <p:cNvSpPr/>
          <p:nvPr/>
        </p:nvSpPr>
        <p:spPr>
          <a:xfrm>
            <a:off x="7133450" y="426316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9B0171-8150-46ED-8851-12C8E7F519D4}"/>
              </a:ext>
            </a:extLst>
          </p:cNvPr>
          <p:cNvSpPr/>
          <p:nvPr/>
        </p:nvSpPr>
        <p:spPr>
          <a:xfrm>
            <a:off x="8325642" y="368988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4792537-AEB8-407A-906F-DC81776A8FBB}"/>
              </a:ext>
            </a:extLst>
          </p:cNvPr>
          <p:cNvSpPr/>
          <p:nvPr/>
        </p:nvSpPr>
        <p:spPr>
          <a:xfrm>
            <a:off x="7133450" y="5775127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8B800A8-2752-4D64-B601-72484093FC48}"/>
              </a:ext>
            </a:extLst>
          </p:cNvPr>
          <p:cNvSpPr/>
          <p:nvPr/>
        </p:nvSpPr>
        <p:spPr>
          <a:xfrm>
            <a:off x="6213263" y="5055127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53A379-B662-4797-BF4F-7F4208220504}"/>
              </a:ext>
            </a:extLst>
          </p:cNvPr>
          <p:cNvSpPr/>
          <p:nvPr/>
        </p:nvSpPr>
        <p:spPr>
          <a:xfrm>
            <a:off x="8944888" y="452269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427FFFF-94B7-464C-BC1E-DB6DB683CD5A}"/>
              </a:ext>
            </a:extLst>
          </p:cNvPr>
          <p:cNvSpPr/>
          <p:nvPr/>
        </p:nvSpPr>
        <p:spPr>
          <a:xfrm>
            <a:off x="8685642" y="578964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79ABA33-4BC9-4288-AD74-80CEF344ED33}"/>
              </a:ext>
            </a:extLst>
          </p:cNvPr>
          <p:cNvSpPr/>
          <p:nvPr/>
        </p:nvSpPr>
        <p:spPr>
          <a:xfrm>
            <a:off x="7965642" y="5055127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040FBA2-CDB4-435F-A8C6-01797DD685F3}"/>
              </a:ext>
            </a:extLst>
          </p:cNvPr>
          <p:cNvSpPr/>
          <p:nvPr/>
        </p:nvSpPr>
        <p:spPr>
          <a:xfrm>
            <a:off x="8676823" y="7887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2282F8-D295-47D7-8F07-B068412C028E}"/>
              </a:ext>
            </a:extLst>
          </p:cNvPr>
          <p:cNvSpPr/>
          <p:nvPr/>
        </p:nvSpPr>
        <p:spPr>
          <a:xfrm>
            <a:off x="9077996" y="121866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B7AF7D-81BD-4537-B18E-CFD50E4B6B9D}"/>
              </a:ext>
            </a:extLst>
          </p:cNvPr>
          <p:cNvSpPr/>
          <p:nvPr/>
        </p:nvSpPr>
        <p:spPr>
          <a:xfrm>
            <a:off x="10270188" y="64538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CF3FFC6-E6DE-4973-B142-29BD3008FBE0}"/>
              </a:ext>
            </a:extLst>
          </p:cNvPr>
          <p:cNvSpPr/>
          <p:nvPr/>
        </p:nvSpPr>
        <p:spPr>
          <a:xfrm>
            <a:off x="9077996" y="27306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8B4277E-9916-427C-9B27-9CCFAFC18D1F}"/>
              </a:ext>
            </a:extLst>
          </p:cNvPr>
          <p:cNvSpPr/>
          <p:nvPr/>
        </p:nvSpPr>
        <p:spPr>
          <a:xfrm>
            <a:off x="8157809" y="20106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1AE1F81-6A1C-45FD-B5F5-F86F9E9EFA3B}"/>
              </a:ext>
            </a:extLst>
          </p:cNvPr>
          <p:cNvSpPr/>
          <p:nvPr/>
        </p:nvSpPr>
        <p:spPr>
          <a:xfrm>
            <a:off x="10889434" y="147818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AFEC98E-0B46-4481-BF82-4AFABF140D4B}"/>
              </a:ext>
            </a:extLst>
          </p:cNvPr>
          <p:cNvSpPr/>
          <p:nvPr/>
        </p:nvSpPr>
        <p:spPr>
          <a:xfrm>
            <a:off x="10889434" y="254210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719B075-630B-4AE4-8E0A-3D7289F47445}"/>
              </a:ext>
            </a:extLst>
          </p:cNvPr>
          <p:cNvSpPr/>
          <p:nvPr/>
        </p:nvSpPr>
        <p:spPr>
          <a:xfrm>
            <a:off x="9910188" y="20106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549DD86-BD26-42DF-A7AD-5052513C6F7D}"/>
              </a:ext>
            </a:extLst>
          </p:cNvPr>
          <p:cNvSpPr/>
          <p:nvPr/>
        </p:nvSpPr>
        <p:spPr>
          <a:xfrm>
            <a:off x="555009" y="373444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5ED4A96-EA7F-414C-B762-AE0DB77F7FB9}"/>
              </a:ext>
            </a:extLst>
          </p:cNvPr>
          <p:cNvSpPr/>
          <p:nvPr/>
        </p:nvSpPr>
        <p:spPr>
          <a:xfrm>
            <a:off x="1174255" y="456725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D9DB764-0DFD-4664-B041-86D1A535ECBD}"/>
              </a:ext>
            </a:extLst>
          </p:cNvPr>
          <p:cNvSpPr/>
          <p:nvPr/>
        </p:nvSpPr>
        <p:spPr>
          <a:xfrm>
            <a:off x="1174255" y="563116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CAFA64E-06E5-485C-88B6-776F94BB8742}"/>
              </a:ext>
            </a:extLst>
          </p:cNvPr>
          <p:cNvSpPr/>
          <p:nvPr/>
        </p:nvSpPr>
        <p:spPr>
          <a:xfrm>
            <a:off x="195009" y="509968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D7790FB-2535-4336-949E-DBFF5C775DBA}"/>
              </a:ext>
            </a:extLst>
          </p:cNvPr>
          <p:cNvSpPr/>
          <p:nvPr/>
        </p:nvSpPr>
        <p:spPr>
          <a:xfrm>
            <a:off x="11143644" y="481593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FE70419-2980-4800-9A3A-82479C00E69E}"/>
              </a:ext>
            </a:extLst>
          </p:cNvPr>
          <p:cNvSpPr/>
          <p:nvPr/>
        </p:nvSpPr>
        <p:spPr>
          <a:xfrm>
            <a:off x="11143644" y="587984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E630C7E-8AFE-4F22-A7AC-92AFAA6F3D43}"/>
              </a:ext>
            </a:extLst>
          </p:cNvPr>
          <p:cNvSpPr/>
          <p:nvPr/>
        </p:nvSpPr>
        <p:spPr>
          <a:xfrm>
            <a:off x="9910188" y="532988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8A62B95-7765-4E4D-A2C8-C4F4F830C821}"/>
              </a:ext>
            </a:extLst>
          </p:cNvPr>
          <p:cNvSpPr/>
          <p:nvPr/>
        </p:nvSpPr>
        <p:spPr>
          <a:xfrm>
            <a:off x="9774252" y="370903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9BEC6F4-CF91-4FE6-99B7-FD284C4B8F6F}"/>
              </a:ext>
            </a:extLst>
          </p:cNvPr>
          <p:cNvSpPr/>
          <p:nvPr/>
        </p:nvSpPr>
        <p:spPr>
          <a:xfrm>
            <a:off x="1485459" y="325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50C51E3-7050-46B6-BFE7-7DF05E8D0978}"/>
              </a:ext>
            </a:extLst>
          </p:cNvPr>
          <p:cNvSpPr/>
          <p:nvPr/>
        </p:nvSpPr>
        <p:spPr>
          <a:xfrm>
            <a:off x="3292125" y="2778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D3ADEBC-0E94-41E9-A6FD-842712F1CF1C}"/>
              </a:ext>
            </a:extLst>
          </p:cNvPr>
          <p:cNvSpPr/>
          <p:nvPr/>
        </p:nvSpPr>
        <p:spPr>
          <a:xfrm>
            <a:off x="4746871" y="5151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3AAD276-86F6-4309-B9B8-5A68FAC3D0B5}"/>
              </a:ext>
            </a:extLst>
          </p:cNvPr>
          <p:cNvSpPr/>
          <p:nvPr/>
        </p:nvSpPr>
        <p:spPr>
          <a:xfrm>
            <a:off x="7338376" y="3073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8DAF284-C9C4-43E8-9D15-EBB8E1EDD034}"/>
              </a:ext>
            </a:extLst>
          </p:cNvPr>
          <p:cNvSpPr/>
          <p:nvPr/>
        </p:nvSpPr>
        <p:spPr>
          <a:xfrm>
            <a:off x="11056791" y="2778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DE03B96-785F-4EF2-AAB9-5AFAA7283EE6}"/>
              </a:ext>
            </a:extLst>
          </p:cNvPr>
          <p:cNvSpPr/>
          <p:nvPr/>
        </p:nvSpPr>
        <p:spPr>
          <a:xfrm>
            <a:off x="5936855" y="612045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B9AAC2C-BB9A-44B6-89EA-988F8CCF6B54}"/>
              </a:ext>
            </a:extLst>
          </p:cNvPr>
          <p:cNvSpPr/>
          <p:nvPr/>
        </p:nvSpPr>
        <p:spPr>
          <a:xfrm>
            <a:off x="583798" y="4000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8797C7B-E0CF-4C48-BEB9-14DBC3615C21}"/>
              </a:ext>
            </a:extLst>
          </p:cNvPr>
          <p:cNvSpPr/>
          <p:nvPr/>
        </p:nvSpPr>
        <p:spPr>
          <a:xfrm>
            <a:off x="1370877" y="138177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0303EB-E7CF-4F75-9BAE-3D6609D7595B}"/>
              </a:ext>
            </a:extLst>
          </p:cNvPr>
          <p:cNvSpPr/>
          <p:nvPr/>
        </p:nvSpPr>
        <p:spPr>
          <a:xfrm>
            <a:off x="2563069" y="80849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FD14B4F-68BD-44EF-AB50-7838290E6128}"/>
              </a:ext>
            </a:extLst>
          </p:cNvPr>
          <p:cNvSpPr/>
          <p:nvPr/>
        </p:nvSpPr>
        <p:spPr>
          <a:xfrm>
            <a:off x="1370877" y="289373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920F5F3-AC56-4C99-AD03-A8F11AA54471}"/>
              </a:ext>
            </a:extLst>
          </p:cNvPr>
          <p:cNvSpPr/>
          <p:nvPr/>
        </p:nvSpPr>
        <p:spPr>
          <a:xfrm>
            <a:off x="450690" y="217373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C30982D-6644-42E8-AE80-B931EC501FA7}"/>
              </a:ext>
            </a:extLst>
          </p:cNvPr>
          <p:cNvSpPr/>
          <p:nvPr/>
        </p:nvSpPr>
        <p:spPr>
          <a:xfrm>
            <a:off x="3182315" y="164130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4D836CC-8064-4164-B5EB-361988450C6B}"/>
              </a:ext>
            </a:extLst>
          </p:cNvPr>
          <p:cNvSpPr/>
          <p:nvPr/>
        </p:nvSpPr>
        <p:spPr>
          <a:xfrm>
            <a:off x="3182315" y="270521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73BB88B-D198-45FE-B478-34AC571C07DA}"/>
              </a:ext>
            </a:extLst>
          </p:cNvPr>
          <p:cNvSpPr/>
          <p:nvPr/>
        </p:nvSpPr>
        <p:spPr>
          <a:xfrm>
            <a:off x="2203069" y="217373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040D406-6085-4957-A9C1-DC87DE6CE21C}"/>
              </a:ext>
            </a:extLst>
          </p:cNvPr>
          <p:cNvSpPr/>
          <p:nvPr/>
        </p:nvSpPr>
        <p:spPr>
          <a:xfrm>
            <a:off x="3123256" y="431096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FE89CA4-F7F8-437C-964E-26093E75A0DF}"/>
              </a:ext>
            </a:extLst>
          </p:cNvPr>
          <p:cNvSpPr/>
          <p:nvPr/>
        </p:nvSpPr>
        <p:spPr>
          <a:xfrm>
            <a:off x="4315448" y="373768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6275E52-05A4-41F5-BA29-2E48F87101A7}"/>
              </a:ext>
            </a:extLst>
          </p:cNvPr>
          <p:cNvSpPr/>
          <p:nvPr/>
        </p:nvSpPr>
        <p:spPr>
          <a:xfrm>
            <a:off x="3123256" y="58229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2F80B85-4917-4AA4-873B-8A0430C2CF30}"/>
              </a:ext>
            </a:extLst>
          </p:cNvPr>
          <p:cNvSpPr/>
          <p:nvPr/>
        </p:nvSpPr>
        <p:spPr>
          <a:xfrm>
            <a:off x="2203069" y="51029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7114E13-A7BB-4450-B0C6-739F141A97EF}"/>
              </a:ext>
            </a:extLst>
          </p:cNvPr>
          <p:cNvSpPr/>
          <p:nvPr/>
        </p:nvSpPr>
        <p:spPr>
          <a:xfrm>
            <a:off x="5364793" y="420774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ECA5787-CA39-4839-9EB4-E51BDF5BF075}"/>
              </a:ext>
            </a:extLst>
          </p:cNvPr>
          <p:cNvSpPr/>
          <p:nvPr/>
        </p:nvSpPr>
        <p:spPr>
          <a:xfrm>
            <a:off x="4934694" y="563440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4C9F2F8-5249-4E08-9604-51E0CEA31BF2}"/>
              </a:ext>
            </a:extLst>
          </p:cNvPr>
          <p:cNvSpPr/>
          <p:nvPr/>
        </p:nvSpPr>
        <p:spPr>
          <a:xfrm>
            <a:off x="4172601" y="486482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E908A5B-790F-4C19-80EA-32803A5D0C84}"/>
              </a:ext>
            </a:extLst>
          </p:cNvPr>
          <p:cNvSpPr/>
          <p:nvPr/>
        </p:nvSpPr>
        <p:spPr>
          <a:xfrm>
            <a:off x="4367411" y="97997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5402196-776A-4995-88F5-08C7202955B8}"/>
              </a:ext>
            </a:extLst>
          </p:cNvPr>
          <p:cNvSpPr/>
          <p:nvPr/>
        </p:nvSpPr>
        <p:spPr>
          <a:xfrm>
            <a:off x="5426184" y="141903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8A67746-DC18-4A3D-A0FA-B5BB582233B4}"/>
              </a:ext>
            </a:extLst>
          </p:cNvPr>
          <p:cNvSpPr/>
          <p:nvPr/>
        </p:nvSpPr>
        <p:spPr>
          <a:xfrm>
            <a:off x="6618376" y="84575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E9181F1-C45F-4F29-A7F7-3AC5640EFD57}"/>
              </a:ext>
            </a:extLst>
          </p:cNvPr>
          <p:cNvSpPr/>
          <p:nvPr/>
        </p:nvSpPr>
        <p:spPr>
          <a:xfrm>
            <a:off x="4189995" y="221099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ACCA487-67E0-47B7-BC95-1DCD90813BD7}"/>
              </a:ext>
            </a:extLst>
          </p:cNvPr>
          <p:cNvSpPr/>
          <p:nvPr/>
        </p:nvSpPr>
        <p:spPr>
          <a:xfrm>
            <a:off x="7597622" y="122021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5DDA6F89-337A-4CF3-A43E-40BCACD77B63}"/>
              </a:ext>
            </a:extLst>
          </p:cNvPr>
          <p:cNvSpPr/>
          <p:nvPr/>
        </p:nvSpPr>
        <p:spPr>
          <a:xfrm>
            <a:off x="7237622" y="274247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927C5C5-0CED-4777-9AE2-A39BC1992D60}"/>
              </a:ext>
            </a:extLst>
          </p:cNvPr>
          <p:cNvSpPr/>
          <p:nvPr/>
        </p:nvSpPr>
        <p:spPr>
          <a:xfrm>
            <a:off x="6258376" y="221099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8E37884-DBE7-411D-952D-BB604508ED6F}"/>
              </a:ext>
            </a:extLst>
          </p:cNvPr>
          <p:cNvSpPr/>
          <p:nvPr/>
        </p:nvSpPr>
        <p:spPr>
          <a:xfrm>
            <a:off x="7133450" y="423775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A568D8A-0FE9-4A50-BAE6-BB67F2117840}"/>
              </a:ext>
            </a:extLst>
          </p:cNvPr>
          <p:cNvSpPr/>
          <p:nvPr/>
        </p:nvSpPr>
        <p:spPr>
          <a:xfrm>
            <a:off x="8325642" y="366447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BE4BFFD-F231-481B-BE44-AEE3A002C812}"/>
              </a:ext>
            </a:extLst>
          </p:cNvPr>
          <p:cNvSpPr/>
          <p:nvPr/>
        </p:nvSpPr>
        <p:spPr>
          <a:xfrm>
            <a:off x="7133450" y="574971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690F7DE-E600-4834-B3A8-79A9B31B03F9}"/>
              </a:ext>
            </a:extLst>
          </p:cNvPr>
          <p:cNvSpPr/>
          <p:nvPr/>
        </p:nvSpPr>
        <p:spPr>
          <a:xfrm>
            <a:off x="6213263" y="502971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A2BE7BB3-C7EE-4C9F-9B21-2D7A8AAC6CD4}"/>
              </a:ext>
            </a:extLst>
          </p:cNvPr>
          <p:cNvSpPr/>
          <p:nvPr/>
        </p:nvSpPr>
        <p:spPr>
          <a:xfrm>
            <a:off x="8944888" y="449727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6653AF9-508F-463B-8C40-217E5F7D384D}"/>
              </a:ext>
            </a:extLst>
          </p:cNvPr>
          <p:cNvSpPr/>
          <p:nvPr/>
        </p:nvSpPr>
        <p:spPr>
          <a:xfrm>
            <a:off x="7965642" y="502971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B193670-87D3-4831-8177-021AC2C46381}"/>
              </a:ext>
            </a:extLst>
          </p:cNvPr>
          <p:cNvSpPr/>
          <p:nvPr/>
        </p:nvSpPr>
        <p:spPr>
          <a:xfrm>
            <a:off x="9077996" y="119324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A908B22-C967-40DE-9B73-FBFE2ACF743C}"/>
              </a:ext>
            </a:extLst>
          </p:cNvPr>
          <p:cNvSpPr/>
          <p:nvPr/>
        </p:nvSpPr>
        <p:spPr>
          <a:xfrm>
            <a:off x="10270188" y="61997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FF0F343-CF28-420A-A9C2-28773AAC2141}"/>
              </a:ext>
            </a:extLst>
          </p:cNvPr>
          <p:cNvSpPr/>
          <p:nvPr/>
        </p:nvSpPr>
        <p:spPr>
          <a:xfrm>
            <a:off x="9077996" y="270521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FF8977B-500D-4E14-BC35-DDFD0F9FA31D}"/>
              </a:ext>
            </a:extLst>
          </p:cNvPr>
          <p:cNvSpPr/>
          <p:nvPr/>
        </p:nvSpPr>
        <p:spPr>
          <a:xfrm>
            <a:off x="8157809" y="198521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6C90959-EC13-4D31-A283-C99E4A803C65}"/>
              </a:ext>
            </a:extLst>
          </p:cNvPr>
          <p:cNvSpPr/>
          <p:nvPr/>
        </p:nvSpPr>
        <p:spPr>
          <a:xfrm>
            <a:off x="10889434" y="145277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1ACD2E4-4210-4F21-B418-66E258B7F044}"/>
              </a:ext>
            </a:extLst>
          </p:cNvPr>
          <p:cNvSpPr/>
          <p:nvPr/>
        </p:nvSpPr>
        <p:spPr>
          <a:xfrm>
            <a:off x="10889434" y="251668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592EDD1-2F37-4E5A-B4FD-FDF245ECD1AB}"/>
              </a:ext>
            </a:extLst>
          </p:cNvPr>
          <p:cNvSpPr/>
          <p:nvPr/>
        </p:nvSpPr>
        <p:spPr>
          <a:xfrm>
            <a:off x="9910188" y="198521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9132E80-23A2-4A84-85AF-84DCB4431770}"/>
              </a:ext>
            </a:extLst>
          </p:cNvPr>
          <p:cNvSpPr/>
          <p:nvPr/>
        </p:nvSpPr>
        <p:spPr>
          <a:xfrm>
            <a:off x="555009" y="370903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087F3B1-7969-4FE0-AC33-DFF966047CA4}"/>
              </a:ext>
            </a:extLst>
          </p:cNvPr>
          <p:cNvSpPr/>
          <p:nvPr/>
        </p:nvSpPr>
        <p:spPr>
          <a:xfrm>
            <a:off x="1174255" y="454183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00AA499-4CF7-4855-BD5C-8C096B809967}"/>
              </a:ext>
            </a:extLst>
          </p:cNvPr>
          <p:cNvSpPr/>
          <p:nvPr/>
        </p:nvSpPr>
        <p:spPr>
          <a:xfrm>
            <a:off x="1174255" y="560575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0C5C8EC-9380-41B8-8881-8B9B1159AC06}"/>
              </a:ext>
            </a:extLst>
          </p:cNvPr>
          <p:cNvSpPr/>
          <p:nvPr/>
        </p:nvSpPr>
        <p:spPr>
          <a:xfrm>
            <a:off x="195009" y="507427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1E11270-AB1C-460B-8E90-AFE97DF995B9}"/>
              </a:ext>
            </a:extLst>
          </p:cNvPr>
          <p:cNvSpPr/>
          <p:nvPr/>
        </p:nvSpPr>
        <p:spPr>
          <a:xfrm>
            <a:off x="10884398" y="375202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0FB47B6-ABD0-4D22-8D0C-55DB6B2AA411}"/>
              </a:ext>
            </a:extLst>
          </p:cNvPr>
          <p:cNvSpPr/>
          <p:nvPr/>
        </p:nvSpPr>
        <p:spPr>
          <a:xfrm>
            <a:off x="11143644" y="479052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31010C6-7213-4AB7-ABFD-0D9FC4CC8AD8}"/>
              </a:ext>
            </a:extLst>
          </p:cNvPr>
          <p:cNvSpPr/>
          <p:nvPr/>
        </p:nvSpPr>
        <p:spPr>
          <a:xfrm>
            <a:off x="11143644" y="585443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27F19AD-D559-4BAF-89B0-B85035B1632F}"/>
              </a:ext>
            </a:extLst>
          </p:cNvPr>
          <p:cNvSpPr/>
          <p:nvPr/>
        </p:nvSpPr>
        <p:spPr>
          <a:xfrm>
            <a:off x="7338376" y="531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3D1733E-225E-4FB7-9C5D-CEA0A899FF06}"/>
              </a:ext>
            </a:extLst>
          </p:cNvPr>
          <p:cNvSpPr/>
          <p:nvPr/>
        </p:nvSpPr>
        <p:spPr>
          <a:xfrm>
            <a:off x="5936855" y="8345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4AE61AF-A998-4F9B-B1CB-575693084913}"/>
              </a:ext>
            </a:extLst>
          </p:cNvPr>
          <p:cNvSpPr/>
          <p:nvPr/>
        </p:nvSpPr>
        <p:spPr>
          <a:xfrm>
            <a:off x="3698135" y="1767185"/>
            <a:ext cx="49671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100" normalizeH="0" baseline="0" noProof="0" dirty="0" smtClean="0">
                <a:ln w="1905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dist="76200" dir="2640000" algn="bl" rotWithShape="0">
                    <a:srgbClr val="5E384D"/>
                  </a:outerShdw>
                </a:effectLst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Upstream</a:t>
            </a:r>
            <a:endParaRPr kumimoji="0" lang="en-US" sz="8000" b="1" i="0" u="none" strike="noStrike" kern="1200" cap="none" spc="100" normalizeH="0" baseline="0" noProof="0" dirty="0">
              <a:ln w="19050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dist="76200" dir="2640000" algn="bl" rotWithShape="0">
                  <a:srgbClr val="5E384D"/>
                </a:outerShdw>
              </a:effectLst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C0E6007-2E07-487B-AC51-A5ABBDE65C43}"/>
              </a:ext>
            </a:extLst>
          </p:cNvPr>
          <p:cNvSpPr/>
          <p:nvPr/>
        </p:nvSpPr>
        <p:spPr>
          <a:xfrm>
            <a:off x="2689380" y="3663903"/>
            <a:ext cx="69847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00" normalizeH="0" baseline="0" noProof="0" dirty="0" smtClean="0">
                <a:ln w="1905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dist="76200" dir="2640000" algn="bl" rotWithShape="0">
                    <a:srgbClr val="5E384D"/>
                  </a:outerShdw>
                </a:effectLst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Preventing child sexual abuse</a:t>
            </a:r>
            <a:endParaRPr kumimoji="0" lang="en-US" sz="3600" b="1" i="0" u="none" strike="noStrike" kern="1200" cap="none" spc="100" normalizeH="0" baseline="0" noProof="0" dirty="0">
              <a:ln w="19050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dist="76200" dir="2640000" algn="bl" rotWithShape="0">
                  <a:srgbClr val="5E384D"/>
                </a:outerShdw>
              </a:effectLst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09" y="4915289"/>
            <a:ext cx="2267716" cy="16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49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2 – PUTTING IT IN PERSPECTIVE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015F86-6FBC-4657-B1E7-68051A468228}"/>
              </a:ext>
            </a:extLst>
          </p:cNvPr>
          <p:cNvSpPr txBox="1"/>
          <p:nvPr/>
        </p:nvSpPr>
        <p:spPr>
          <a:xfrm>
            <a:off x="449580" y="1409700"/>
            <a:ext cx="47358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In terms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preventable harm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, sexual abuse is just one of the many things we as parents may worry about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But, as with all risks, it is important to put it in perspective.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Looking at this list of common safety fears, where would you rate sexual abuse in terms of likelihood?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E6A72B-F8AA-42E3-A114-47A2860E679D}"/>
              </a:ext>
            </a:extLst>
          </p:cNvPr>
          <p:cNvGrpSpPr/>
          <p:nvPr/>
        </p:nvGrpSpPr>
        <p:grpSpPr>
          <a:xfrm>
            <a:off x="5978502" y="1401299"/>
            <a:ext cx="4860264" cy="5241229"/>
            <a:chOff x="5561813" y="1401299"/>
            <a:chExt cx="4860264" cy="52412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4EFDC43-C7DB-433D-9B3A-C7EE014C64ED}"/>
                </a:ext>
              </a:extLst>
            </p:cNvPr>
            <p:cNvGrpSpPr/>
            <p:nvPr/>
          </p:nvGrpSpPr>
          <p:grpSpPr>
            <a:xfrm>
              <a:off x="7287675" y="1401299"/>
              <a:ext cx="1408539" cy="1671519"/>
              <a:chOff x="7287675" y="1401299"/>
              <a:chExt cx="1408539" cy="167151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C732088-29EC-4473-A60B-92C01817F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7675" y="1401299"/>
                <a:ext cx="1408539" cy="1408539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34F346-E653-4D09-8EE2-336BFB337814}"/>
                  </a:ext>
                </a:extLst>
              </p:cNvPr>
              <p:cNvSpPr/>
              <p:nvPr/>
            </p:nvSpPr>
            <p:spPr>
              <a:xfrm>
                <a:off x="7287677" y="2787928"/>
                <a:ext cx="1408537" cy="284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rPr>
                  <a:t>DROWNING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3E673EB-9E9E-423F-BB54-C581DFDDC424}"/>
                </a:ext>
              </a:extLst>
            </p:cNvPr>
            <p:cNvSpPr/>
            <p:nvPr/>
          </p:nvSpPr>
          <p:spPr>
            <a:xfrm>
              <a:off x="9013538" y="1401299"/>
              <a:ext cx="1408537" cy="1448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2A607EC-4B6E-43DE-9473-64D73F2AA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9907" y="1920322"/>
              <a:ext cx="455797" cy="45377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52CDD8-B967-423E-A0B5-925DFCA98135}"/>
                </a:ext>
              </a:extLst>
            </p:cNvPr>
            <p:cNvSpPr/>
            <p:nvPr/>
          </p:nvSpPr>
          <p:spPr>
            <a:xfrm>
              <a:off x="9013538" y="2787928"/>
              <a:ext cx="1408537" cy="284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ANAPHYLAXIS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  <a:lumOff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7456E2-2656-4E63-9F35-D9767A900F09}"/>
                </a:ext>
              </a:extLst>
            </p:cNvPr>
            <p:cNvGrpSpPr/>
            <p:nvPr/>
          </p:nvGrpSpPr>
          <p:grpSpPr>
            <a:xfrm>
              <a:off x="5561813" y="3166799"/>
              <a:ext cx="1408539" cy="1661765"/>
              <a:chOff x="5561813" y="3166799"/>
              <a:chExt cx="1408539" cy="1661765"/>
            </a:xfrm>
          </p:grpSpPr>
          <p:pic>
            <p:nvPicPr>
              <p:cNvPr id="1034" name="Picture 10" descr="Image result for bone icon">
                <a:extLst>
                  <a:ext uri="{FF2B5EF4-FFF2-40B4-BE49-F238E27FC236}">
                    <a16:creationId xmlns:a16="http://schemas.microsoft.com/office/drawing/2014/main" id="{DC1BDBBF-80FB-4004-870F-215BE5148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1813" y="3166799"/>
                <a:ext cx="1408539" cy="1408539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64A6779-A5F1-4431-981E-47A8C03AFA47}"/>
                  </a:ext>
                </a:extLst>
              </p:cNvPr>
              <p:cNvSpPr/>
              <p:nvPr/>
            </p:nvSpPr>
            <p:spPr>
              <a:xfrm>
                <a:off x="5561814" y="4543674"/>
                <a:ext cx="1408537" cy="284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rPr>
                  <a:t>FRACTURES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6DC71D3-59B5-4F5A-8E1E-9E3987045F85}"/>
                </a:ext>
              </a:extLst>
            </p:cNvPr>
            <p:cNvGrpSpPr/>
            <p:nvPr/>
          </p:nvGrpSpPr>
          <p:grpSpPr>
            <a:xfrm>
              <a:off x="7287675" y="3175199"/>
              <a:ext cx="1408539" cy="1653365"/>
              <a:chOff x="7287675" y="3175199"/>
              <a:chExt cx="1408539" cy="1653365"/>
            </a:xfrm>
          </p:grpSpPr>
          <p:pic>
            <p:nvPicPr>
              <p:cNvPr id="1032" name="Picture 8" descr="Image result for underpants icon">
                <a:extLst>
                  <a:ext uri="{FF2B5EF4-FFF2-40B4-BE49-F238E27FC236}">
                    <a16:creationId xmlns:a16="http://schemas.microsoft.com/office/drawing/2014/main" id="{7E4B95D5-F99A-42E5-AF57-CC51851499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7675" y="3175199"/>
                <a:ext cx="1408539" cy="1408539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A87EC61-DA4C-48CA-956F-F61C96DA2B6E}"/>
                  </a:ext>
                </a:extLst>
              </p:cNvPr>
              <p:cNvSpPr/>
              <p:nvPr/>
            </p:nvSpPr>
            <p:spPr>
              <a:xfrm>
                <a:off x="7287677" y="4543674"/>
                <a:ext cx="1408537" cy="284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rPr>
                  <a:t>SEXUAL ABUSE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79CC54-5FB4-4882-ACE9-973C99E44262}"/>
                </a:ext>
              </a:extLst>
            </p:cNvPr>
            <p:cNvGrpSpPr/>
            <p:nvPr/>
          </p:nvGrpSpPr>
          <p:grpSpPr>
            <a:xfrm>
              <a:off x="9013538" y="3172799"/>
              <a:ext cx="1408539" cy="1655765"/>
              <a:chOff x="9013538" y="3172799"/>
              <a:chExt cx="1408539" cy="1655765"/>
            </a:xfrm>
          </p:grpSpPr>
          <p:pic>
            <p:nvPicPr>
              <p:cNvPr id="1038" name="Picture 14" descr="Image result for dog icon">
                <a:extLst>
                  <a:ext uri="{FF2B5EF4-FFF2-40B4-BE49-F238E27FC236}">
                    <a16:creationId xmlns:a16="http://schemas.microsoft.com/office/drawing/2014/main" id="{8D937C3F-C63F-470C-B04B-3EA791D0C0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3538" y="3172799"/>
                <a:ext cx="1408539" cy="1408539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610514E-F048-4057-8F36-08781EAB82A6}"/>
                  </a:ext>
                </a:extLst>
              </p:cNvPr>
              <p:cNvSpPr/>
              <p:nvPr/>
            </p:nvSpPr>
            <p:spPr>
              <a:xfrm>
                <a:off x="9013538" y="4543674"/>
                <a:ext cx="1408537" cy="284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rPr>
                  <a:t>ANIMAL BITES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A46379-8F07-4B2F-B816-A8255B9743DB}"/>
                </a:ext>
              </a:extLst>
            </p:cNvPr>
            <p:cNvGrpSpPr/>
            <p:nvPr/>
          </p:nvGrpSpPr>
          <p:grpSpPr>
            <a:xfrm>
              <a:off x="5561813" y="4949099"/>
              <a:ext cx="1408539" cy="1693429"/>
              <a:chOff x="5561813" y="4949099"/>
              <a:chExt cx="1408539" cy="1693429"/>
            </a:xfrm>
          </p:grpSpPr>
          <p:pic>
            <p:nvPicPr>
              <p:cNvPr id="1036" name="Picture 12" descr="Related image">
                <a:extLst>
                  <a:ext uri="{FF2B5EF4-FFF2-40B4-BE49-F238E27FC236}">
                    <a16:creationId xmlns:a16="http://schemas.microsoft.com/office/drawing/2014/main" id="{6A731BE2-7B7C-4CF9-9747-ACA1F7273F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1813" y="4949099"/>
                <a:ext cx="1408539" cy="1408539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C10B666-90A1-426A-8854-C9D59F962748}"/>
                  </a:ext>
                </a:extLst>
              </p:cNvPr>
              <p:cNvSpPr/>
              <p:nvPr/>
            </p:nvSpPr>
            <p:spPr>
              <a:xfrm>
                <a:off x="5561814" y="6357638"/>
                <a:ext cx="1408537" cy="284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rPr>
                  <a:t>TRAFFIC ACCIDENTS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AC050DF-0E08-49E3-BC44-18B65C557FA1}"/>
                </a:ext>
              </a:extLst>
            </p:cNvPr>
            <p:cNvGrpSpPr/>
            <p:nvPr/>
          </p:nvGrpSpPr>
          <p:grpSpPr>
            <a:xfrm>
              <a:off x="7287675" y="4949099"/>
              <a:ext cx="1408539" cy="1693429"/>
              <a:chOff x="7287675" y="4949099"/>
              <a:chExt cx="1408539" cy="1693429"/>
            </a:xfrm>
          </p:grpSpPr>
          <p:pic>
            <p:nvPicPr>
              <p:cNvPr id="1046" name="Picture 22" descr="Image result for fire icon">
                <a:extLst>
                  <a:ext uri="{FF2B5EF4-FFF2-40B4-BE49-F238E27FC236}">
                    <a16:creationId xmlns:a16="http://schemas.microsoft.com/office/drawing/2014/main" id="{FC534FED-0178-4D5E-874D-54BA7FF06B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7675" y="4949099"/>
                <a:ext cx="1408539" cy="1408539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859132-7AE0-4323-8941-38D409F5CE63}"/>
                  </a:ext>
                </a:extLst>
              </p:cNvPr>
              <p:cNvSpPr/>
              <p:nvPr/>
            </p:nvSpPr>
            <p:spPr>
              <a:xfrm>
                <a:off x="7287677" y="6357638"/>
                <a:ext cx="1408537" cy="284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rPr>
                  <a:t>BURNS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996555-F7FF-4F5B-AC90-E5E990728722}"/>
                </a:ext>
              </a:extLst>
            </p:cNvPr>
            <p:cNvGrpSpPr/>
            <p:nvPr/>
          </p:nvGrpSpPr>
          <p:grpSpPr>
            <a:xfrm>
              <a:off x="9013538" y="4949099"/>
              <a:ext cx="1408539" cy="1693429"/>
              <a:chOff x="9013538" y="4949099"/>
              <a:chExt cx="1408539" cy="1693429"/>
            </a:xfrm>
          </p:grpSpPr>
          <p:pic>
            <p:nvPicPr>
              <p:cNvPr id="1040" name="Picture 16" descr="Image result for swallow icon">
                <a:extLst>
                  <a:ext uri="{FF2B5EF4-FFF2-40B4-BE49-F238E27FC236}">
                    <a16:creationId xmlns:a16="http://schemas.microsoft.com/office/drawing/2014/main" id="{384ED710-C37F-41AD-9177-0D59149A87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3538" y="4949099"/>
                <a:ext cx="1408539" cy="1408539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DED0AC4-7997-4176-BEBC-DB1A9050CCC2}"/>
                  </a:ext>
                </a:extLst>
              </p:cNvPr>
              <p:cNvSpPr/>
              <p:nvPr/>
            </p:nvSpPr>
            <p:spPr>
              <a:xfrm>
                <a:off x="9013538" y="6357638"/>
                <a:ext cx="1408537" cy="284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rPr>
                  <a:t>CHOKING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943AF1-3D8B-4606-BACD-5FA48C09D088}"/>
                </a:ext>
              </a:extLst>
            </p:cNvPr>
            <p:cNvGrpSpPr/>
            <p:nvPr/>
          </p:nvGrpSpPr>
          <p:grpSpPr>
            <a:xfrm>
              <a:off x="5561813" y="1401300"/>
              <a:ext cx="1408539" cy="1671518"/>
              <a:chOff x="5561813" y="1401300"/>
              <a:chExt cx="1408539" cy="167151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B24B786-76EC-40C0-8621-0691E09C5EFB}"/>
                  </a:ext>
                </a:extLst>
              </p:cNvPr>
              <p:cNvGrpSpPr/>
              <p:nvPr/>
            </p:nvGrpSpPr>
            <p:grpSpPr>
              <a:xfrm>
                <a:off x="5561813" y="1401300"/>
                <a:ext cx="1408539" cy="1671518"/>
                <a:chOff x="5561813" y="1401300"/>
                <a:chExt cx="1408539" cy="1671518"/>
              </a:xfrm>
            </p:grpSpPr>
            <p:pic>
              <p:nvPicPr>
                <p:cNvPr id="1026" name="Picture 2" descr="Image result for bullying silhouette">
                  <a:extLst>
                    <a:ext uri="{FF2B5EF4-FFF2-40B4-BE49-F238E27FC236}">
                      <a16:creationId xmlns:a16="http://schemas.microsoft.com/office/drawing/2014/main" id="{14FEC396-F3FA-44F3-8AF3-B881EBCF6A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1813" y="1401300"/>
                  <a:ext cx="1408539" cy="13866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697DE69-5CA6-47C4-8296-31D551A9459E}"/>
                    </a:ext>
                  </a:extLst>
                </p:cNvPr>
                <p:cNvSpPr/>
                <p:nvPr/>
              </p:nvSpPr>
              <p:spPr>
                <a:xfrm>
                  <a:off x="5561814" y="2787928"/>
                  <a:ext cx="1408537" cy="2848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04040">
                          <a:lumMod val="50000"/>
                          <a:lumOff val="50000"/>
                        </a:srgbClr>
                      </a:solidFill>
                      <a:effectLst/>
                      <a:uLnTx/>
                      <a:uFillTx/>
                      <a:latin typeface="Leelawadee UI" panose="020B0502040204020203" pitchFamily="34" charset="-34"/>
                      <a:ea typeface="+mn-ea"/>
                      <a:cs typeface="Leelawadee UI" panose="020B0502040204020203" pitchFamily="34" charset="-34"/>
                    </a:rPr>
                    <a:t>BULLYING</a:t>
                  </a:r>
                  <a:endPara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endParaRPr>
                </a:p>
              </p:txBody>
            </p:sp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26DD81D-D0A8-4D02-BA08-0A643B8D2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2751" y="1529052"/>
                <a:ext cx="1407600" cy="1274314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395905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2 – PUTTING IT IN PERSPECTIVE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44667A-2CE4-448C-8B21-F2B343F897D2}"/>
              </a:ext>
            </a:extLst>
          </p:cNvPr>
          <p:cNvSpPr txBox="1"/>
          <p:nvPr/>
        </p:nvSpPr>
        <p:spPr>
          <a:xfrm>
            <a:off x="449579" y="1409700"/>
            <a:ext cx="429881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It may surprise you to learn that childhood sexual abuse is potentially more common than injury from all the following combined: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Pedestrian accidents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Cycling accidents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Vehicle collisions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Animal bites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Choking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Burns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Anaphylactic shock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Drowning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F73AD0-2876-4BC6-8A48-394639AD8622}"/>
              </a:ext>
            </a:extLst>
          </p:cNvPr>
          <p:cNvSpPr/>
          <p:nvPr/>
        </p:nvSpPr>
        <p:spPr>
          <a:xfrm>
            <a:off x="5241456" y="5685315"/>
            <a:ext cx="59960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Relative size of objects represents the likelihood of harm before age 16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Sources: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Pereda, Guilera, Forns, Gomez-Benito (2009);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CDC Childhood Injury Report (2008); NICE - Allergy in the UK (2014).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B2E0D1-C89E-42FB-B820-0CFC82EA95FD}"/>
              </a:ext>
            </a:extLst>
          </p:cNvPr>
          <p:cNvGrpSpPr/>
          <p:nvPr/>
        </p:nvGrpSpPr>
        <p:grpSpPr>
          <a:xfrm>
            <a:off x="5301958" y="2744450"/>
            <a:ext cx="5935577" cy="1746000"/>
            <a:chOff x="4954717" y="2744450"/>
            <a:chExt cx="5935577" cy="1746000"/>
          </a:xfrm>
        </p:grpSpPr>
        <p:pic>
          <p:nvPicPr>
            <p:cNvPr id="1032" name="Picture 8" descr="Image result for underpants icon">
              <a:extLst>
                <a:ext uri="{FF2B5EF4-FFF2-40B4-BE49-F238E27FC236}">
                  <a16:creationId xmlns:a16="http://schemas.microsoft.com/office/drawing/2014/main" id="{7E4B95D5-F99A-42E5-AF57-CC5185149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82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717" y="2744450"/>
              <a:ext cx="1746000" cy="174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  <p:pic>
          <p:nvPicPr>
            <p:cNvPr id="1036" name="Picture 12" descr="Related image">
              <a:extLst>
                <a:ext uri="{FF2B5EF4-FFF2-40B4-BE49-F238E27FC236}">
                  <a16:creationId xmlns:a16="http://schemas.microsoft.com/office/drawing/2014/main" id="{6A731BE2-7B7C-4CF9-9747-ACA1F7273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104" y="3125870"/>
              <a:ext cx="983160" cy="9831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</p:pic>
        <p:pic>
          <p:nvPicPr>
            <p:cNvPr id="1038" name="Picture 14" descr="Image result for dog icon">
              <a:extLst>
                <a:ext uri="{FF2B5EF4-FFF2-40B4-BE49-F238E27FC236}">
                  <a16:creationId xmlns:a16="http://schemas.microsoft.com/office/drawing/2014/main" id="{8D937C3F-C63F-470C-B04B-3EA791D0C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651" y="3307377"/>
              <a:ext cx="620147" cy="6201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</p:pic>
        <p:pic>
          <p:nvPicPr>
            <p:cNvPr id="1040" name="Picture 16" descr="Image result for swallow icon">
              <a:extLst>
                <a:ext uri="{FF2B5EF4-FFF2-40B4-BE49-F238E27FC236}">
                  <a16:creationId xmlns:a16="http://schemas.microsoft.com/office/drawing/2014/main" id="{384ED710-C37F-41AD-9177-0D59149A8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8185" y="3403172"/>
              <a:ext cx="428557" cy="42855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</p:pic>
        <p:pic>
          <p:nvPicPr>
            <p:cNvPr id="1046" name="Picture 22" descr="Image result for fire icon">
              <a:extLst>
                <a:ext uri="{FF2B5EF4-FFF2-40B4-BE49-F238E27FC236}">
                  <a16:creationId xmlns:a16="http://schemas.microsoft.com/office/drawing/2014/main" id="{FC534FED-0178-4D5E-874D-54BA7FF06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8129" y="3451069"/>
              <a:ext cx="332762" cy="3327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732088-29EC-4473-A60B-92C01817F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9792" y="3587199"/>
              <a:ext cx="60502" cy="6050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F43B0D-B889-49B6-89D7-CB7021F0E1E2}"/>
                </a:ext>
              </a:extLst>
            </p:cNvPr>
            <p:cNvGrpSpPr/>
            <p:nvPr/>
          </p:nvGrpSpPr>
          <p:grpSpPr>
            <a:xfrm>
              <a:off x="10422278" y="3549688"/>
              <a:ext cx="136130" cy="136130"/>
              <a:chOff x="10422278" y="3763664"/>
              <a:chExt cx="136130" cy="13613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7AC0C9-6E5F-4AB5-87A2-D637DE34968B}"/>
                  </a:ext>
                </a:extLst>
              </p:cNvPr>
              <p:cNvSpPr/>
              <p:nvPr/>
            </p:nvSpPr>
            <p:spPr>
              <a:xfrm>
                <a:off x="10422278" y="3763664"/>
                <a:ext cx="136130" cy="136130"/>
              </a:xfrm>
              <a:prstGeom prst="rect">
                <a:avLst/>
              </a:prstGeom>
              <a:solidFill>
                <a:srgbClr val="FA8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A859749-AEC8-499A-A8E0-4EEC330D73E9}"/>
                  </a:ext>
                </a:extLst>
              </p:cNvPr>
              <p:cNvSpPr/>
              <p:nvPr/>
            </p:nvSpPr>
            <p:spPr>
              <a:xfrm rot="19698204">
                <a:off x="10455221" y="3808869"/>
                <a:ext cx="66682" cy="45719"/>
              </a:xfrm>
              <a:prstGeom prst="ellipse">
                <a:avLst/>
              </a:prstGeom>
              <a:pattFill prst="pct25">
                <a:fgClr>
                  <a:srgbClr val="FA8FA2"/>
                </a:fgClr>
                <a:bgClr>
                  <a:srgbClr val="D9D9D9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231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2 – PUTTING IT IN PERSPECTIVE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A8E52-2C6D-4A73-9D13-1A825F88D8A3}"/>
              </a:ext>
            </a:extLst>
          </p:cNvPr>
          <p:cNvSpPr txBox="1"/>
          <p:nvPr/>
        </p:nvSpPr>
        <p:spPr>
          <a:xfrm>
            <a:off x="449579" y="2925162"/>
            <a:ext cx="4041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Or three times less likely than your child being bullied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44667A-2CE4-448C-8B21-F2B343F897D2}"/>
              </a:ext>
            </a:extLst>
          </p:cNvPr>
          <p:cNvSpPr txBox="1"/>
          <p:nvPr/>
        </p:nvSpPr>
        <p:spPr>
          <a:xfrm>
            <a:off x="449579" y="2931027"/>
            <a:ext cx="3702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In other terms, that is roughly half as likely as your child breaking a bone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6893C6-7002-44D6-9EBE-C247D0BCEAA1}"/>
              </a:ext>
            </a:extLst>
          </p:cNvPr>
          <p:cNvGrpSpPr/>
          <p:nvPr/>
        </p:nvGrpSpPr>
        <p:grpSpPr>
          <a:xfrm>
            <a:off x="5254177" y="2738192"/>
            <a:ext cx="5983358" cy="2139997"/>
            <a:chOff x="4954718" y="2738192"/>
            <a:chExt cx="5983358" cy="2139997"/>
          </a:xfrm>
        </p:grpSpPr>
        <p:pic>
          <p:nvPicPr>
            <p:cNvPr id="15" name="Picture 8" descr="Image result for underpants icon">
              <a:extLst>
                <a:ext uri="{FF2B5EF4-FFF2-40B4-BE49-F238E27FC236}">
                  <a16:creationId xmlns:a16="http://schemas.microsoft.com/office/drawing/2014/main" id="{0B1EB656-2F06-469C-8A96-5A2477EE2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82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419" y="3180862"/>
              <a:ext cx="1254657" cy="12546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DBC770-AA64-4870-B641-EE49C441A68D}"/>
                </a:ext>
              </a:extLst>
            </p:cNvPr>
            <p:cNvGrpSpPr/>
            <p:nvPr/>
          </p:nvGrpSpPr>
          <p:grpSpPr>
            <a:xfrm>
              <a:off x="4954718" y="2738192"/>
              <a:ext cx="2174400" cy="2139997"/>
              <a:chOff x="4954718" y="2738192"/>
              <a:chExt cx="2174400" cy="2139997"/>
            </a:xfrm>
          </p:grpSpPr>
          <p:pic>
            <p:nvPicPr>
              <p:cNvPr id="1026" name="Picture 2" descr="Image result for bullying silhouette">
                <a:extLst>
                  <a:ext uri="{FF2B5EF4-FFF2-40B4-BE49-F238E27FC236}">
                    <a16:creationId xmlns:a16="http://schemas.microsoft.com/office/drawing/2014/main" id="{14FEC396-F3FA-44F3-8AF3-B881EBCF6A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4718" y="2738192"/>
                <a:ext cx="2173812" cy="2139997"/>
              </a:xfrm>
              <a:prstGeom prst="rect">
                <a:avLst/>
              </a:prstGeom>
              <a:solidFill>
                <a:schemeClr val="accent2"/>
              </a:solidFill>
              <a:extLst/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5CCD902-13B8-4F29-BFB0-882C0FF98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4718" y="2874052"/>
                <a:ext cx="2174400" cy="1968505"/>
              </a:xfrm>
              <a:prstGeom prst="rect">
                <a:avLst/>
              </a:prstGeom>
              <a:solidFill>
                <a:schemeClr val="accent2"/>
              </a:solidFill>
            </p:spPr>
          </p:pic>
        </p:grpSp>
        <p:pic>
          <p:nvPicPr>
            <p:cNvPr id="1034" name="Picture 10" descr="Image result for bone icon">
              <a:extLst>
                <a:ext uri="{FF2B5EF4-FFF2-40B4-BE49-F238E27FC236}">
                  <a16:creationId xmlns:a16="http://schemas.microsoft.com/office/drawing/2014/main" id="{DC1BDBBF-80FB-4004-870F-215BE5148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277" y="2911493"/>
              <a:ext cx="1793395" cy="1793395"/>
            </a:xfrm>
            <a:prstGeom prst="rect">
              <a:avLst/>
            </a:prstGeom>
            <a:solidFill>
              <a:schemeClr val="accent2"/>
            </a:solidFill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54725-5D6F-459D-9482-39A18C24C288}"/>
              </a:ext>
            </a:extLst>
          </p:cNvPr>
          <p:cNvSpPr/>
          <p:nvPr/>
        </p:nvSpPr>
        <p:spPr>
          <a:xfrm>
            <a:off x="5241456" y="5685315"/>
            <a:ext cx="59960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Relative size of objects represents the likelihood of harm before age 16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Sources: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Pereda, Guilera, Forns, Gomez-Benito (2009);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CDC Childhood Injury Report (2008); NICE - Allergy in the UK (2014). </a:t>
            </a:r>
          </a:p>
        </p:txBody>
      </p:sp>
    </p:spTree>
    <p:extLst>
      <p:ext uri="{BB962C8B-B14F-4D97-AF65-F5344CB8AC3E}">
        <p14:creationId xmlns:p14="http://schemas.microsoft.com/office/powerpoint/2010/main" val="30682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2 – PUTTING IT IN PERSPECTIVE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E8D0E3-AAEE-44C3-B3D5-D0E429F1F676}"/>
              </a:ext>
            </a:extLst>
          </p:cNvPr>
          <p:cNvSpPr txBox="1"/>
          <p:nvPr/>
        </p:nvSpPr>
        <p:spPr>
          <a:xfrm>
            <a:off x="449579" y="2896756"/>
            <a:ext cx="4959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Even using the lowest estimates for sexual abuse, it is still on a par with the combined risks from all kinds of traffic accidents (pedestrian accidents, cycling accidents and vehicle collisions)</a:t>
            </a:r>
          </a:p>
        </p:txBody>
      </p:sp>
      <p:pic>
        <p:nvPicPr>
          <p:cNvPr id="9" name="Picture 8" descr="Image result for underpants icon">
            <a:extLst>
              <a:ext uri="{FF2B5EF4-FFF2-40B4-BE49-F238E27FC236}">
                <a16:creationId xmlns:a16="http://schemas.microsoft.com/office/drawing/2014/main" id="{009660AC-4EB2-4563-96C9-1834A13C6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34" y="2522814"/>
            <a:ext cx="2225213" cy="2225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" name="Picture 12" descr="Related image">
            <a:extLst>
              <a:ext uri="{FF2B5EF4-FFF2-40B4-BE49-F238E27FC236}">
                <a16:creationId xmlns:a16="http://schemas.microsoft.com/office/drawing/2014/main" id="{4DE5CB65-7C38-4133-AFCB-7100F43B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06" y="2522814"/>
            <a:ext cx="2225213" cy="2225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AD66DF-FAF1-4451-BE9D-FD5E5BEDB47F}"/>
              </a:ext>
            </a:extLst>
          </p:cNvPr>
          <p:cNvSpPr/>
          <p:nvPr/>
        </p:nvSpPr>
        <p:spPr>
          <a:xfrm>
            <a:off x="6016960" y="5685315"/>
            <a:ext cx="59960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Relative size of objects represents the likelihood of harm before age 16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Sources: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Pereda, Guilera, Forns, Gomez-Benito (2009);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CDC Childhood Injury Report (2008); NICE - Allergy in the UK (2014). </a:t>
            </a:r>
          </a:p>
        </p:txBody>
      </p:sp>
    </p:spTree>
    <p:extLst>
      <p:ext uri="{BB962C8B-B14F-4D97-AF65-F5344CB8AC3E}">
        <p14:creationId xmlns:p14="http://schemas.microsoft.com/office/powerpoint/2010/main" val="25684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2 – PUTTING IT IN PERSPECTIVE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E8D0E3-AAEE-44C3-B3D5-D0E429F1F676}"/>
              </a:ext>
            </a:extLst>
          </p:cNvPr>
          <p:cNvSpPr txBox="1"/>
          <p:nvPr/>
        </p:nvSpPr>
        <p:spPr>
          <a:xfrm>
            <a:off x="449580" y="2374877"/>
            <a:ext cx="4837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To avoid traffic accidents, you may have taught your child: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How to cross the road safely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How to cycle safely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To always wear a seatbelt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Later in this course, we will look at similar preventative measures for child sexual abuse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pic>
        <p:nvPicPr>
          <p:cNvPr id="9" name="Picture 8" descr="Image result for underpants icon">
            <a:extLst>
              <a:ext uri="{FF2B5EF4-FFF2-40B4-BE49-F238E27FC236}">
                <a16:creationId xmlns:a16="http://schemas.microsoft.com/office/drawing/2014/main" id="{7C5A2C07-715E-4D92-AE44-510EFD27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34" y="2522814"/>
            <a:ext cx="2225213" cy="2225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" name="Picture 12" descr="Related image">
            <a:extLst>
              <a:ext uri="{FF2B5EF4-FFF2-40B4-BE49-F238E27FC236}">
                <a16:creationId xmlns:a16="http://schemas.microsoft.com/office/drawing/2014/main" id="{138D1716-F4AC-467C-B736-8A2DBC3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06" y="2522814"/>
            <a:ext cx="2225213" cy="2225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3BB88A-75BB-4758-A01D-AD6219AAD7CF}"/>
              </a:ext>
            </a:extLst>
          </p:cNvPr>
          <p:cNvSpPr/>
          <p:nvPr/>
        </p:nvSpPr>
        <p:spPr>
          <a:xfrm>
            <a:off x="6016960" y="5685315"/>
            <a:ext cx="59960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Relative size of objects represents the likelihood of harm before age 16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Sources: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Pereda, Guilera, Forns, Gomez-Benito (2009);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CDC Childhood Injury Report (2008); NICE - Allergy in the UK (2014). </a:t>
            </a:r>
          </a:p>
        </p:txBody>
      </p:sp>
    </p:spTree>
    <p:extLst>
      <p:ext uri="{BB962C8B-B14F-4D97-AF65-F5344CB8AC3E}">
        <p14:creationId xmlns:p14="http://schemas.microsoft.com/office/powerpoint/2010/main" val="369536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3 – HOW COMMON IS IT?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E1EB77-3236-4511-9A51-5D22554F7DDA}"/>
              </a:ext>
            </a:extLst>
          </p:cNvPr>
          <p:cNvGrpSpPr/>
          <p:nvPr/>
        </p:nvGrpSpPr>
        <p:grpSpPr>
          <a:xfrm>
            <a:off x="1460154" y="1388299"/>
            <a:ext cx="9271691" cy="3373755"/>
            <a:chOff x="-223837" y="1198245"/>
            <a:chExt cx="9271691" cy="3373755"/>
          </a:xfrm>
        </p:grpSpPr>
        <p:pic>
          <p:nvPicPr>
            <p:cNvPr id="1026" name="Picture 2" descr="Image result for children playing silhouette">
              <a:extLst>
                <a:ext uri="{FF2B5EF4-FFF2-40B4-BE49-F238E27FC236}">
                  <a16:creationId xmlns:a16="http://schemas.microsoft.com/office/drawing/2014/main" id="{0A58EA8E-F583-42D9-A1B0-8500679351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23"/>
            <a:stretch/>
          </p:blipFill>
          <p:spPr bwMode="auto">
            <a:xfrm>
              <a:off x="-223837" y="1198245"/>
              <a:ext cx="4638675" cy="3373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children playing silhouette">
              <a:extLst>
                <a:ext uri="{FF2B5EF4-FFF2-40B4-BE49-F238E27FC236}">
                  <a16:creationId xmlns:a16="http://schemas.microsoft.com/office/drawing/2014/main" id="{3B888A6C-CBEA-4031-8238-B430D6909E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022" b="36523"/>
            <a:stretch/>
          </p:blipFill>
          <p:spPr bwMode="auto">
            <a:xfrm>
              <a:off x="4315414" y="1198245"/>
              <a:ext cx="4732440" cy="3373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64C856B-333E-422D-8323-3A8346F34E92}"/>
              </a:ext>
            </a:extLst>
          </p:cNvPr>
          <p:cNvSpPr txBox="1"/>
          <p:nvPr/>
        </p:nvSpPr>
        <p:spPr>
          <a:xfrm>
            <a:off x="1929344" y="5060693"/>
            <a:ext cx="837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How many children in the UK experience sexual abuse before the age of 16?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43C7C17F-19CE-4CA9-AD78-79495EEAFBC1}"/>
              </a:ext>
            </a:extLst>
          </p:cNvPr>
          <p:cNvSpPr/>
          <p:nvPr/>
        </p:nvSpPr>
        <p:spPr>
          <a:xfrm>
            <a:off x="1929344" y="5919337"/>
            <a:ext cx="2196000" cy="5334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rgbClr val="5E3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Less than 1 in 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543DCFB0-F104-4B20-9335-A22C9BC6985F}"/>
              </a:ext>
            </a:extLst>
          </p:cNvPr>
          <p:cNvSpPr/>
          <p:nvPr/>
        </p:nvSpPr>
        <p:spPr>
          <a:xfrm>
            <a:off x="5016153" y="5919337"/>
            <a:ext cx="2196000" cy="5334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rgbClr val="5E3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More than 1 in 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D9DFB7C1-A6E1-4861-B1E2-55D8BAD142DA}"/>
              </a:ext>
            </a:extLst>
          </p:cNvPr>
          <p:cNvSpPr/>
          <p:nvPr/>
        </p:nvSpPr>
        <p:spPr>
          <a:xfrm>
            <a:off x="8102962" y="5919337"/>
            <a:ext cx="2196000" cy="5334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rgbClr val="5E3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More than 1 in 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633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3 – HOW COMMON IS IT?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00C6CF-7392-40BD-AF09-2C671CE63DB5}"/>
              </a:ext>
            </a:extLst>
          </p:cNvPr>
          <p:cNvGrpSpPr/>
          <p:nvPr/>
        </p:nvGrpSpPr>
        <p:grpSpPr>
          <a:xfrm>
            <a:off x="2362942" y="1474625"/>
            <a:ext cx="7502422" cy="3373755"/>
            <a:chOff x="2164080" y="1368751"/>
            <a:chExt cx="7502422" cy="33737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E1EB77-3236-4511-9A51-5D22554F7DDA}"/>
                </a:ext>
              </a:extLst>
            </p:cNvPr>
            <p:cNvGrpSpPr/>
            <p:nvPr/>
          </p:nvGrpSpPr>
          <p:grpSpPr>
            <a:xfrm>
              <a:off x="2164080" y="1368751"/>
              <a:ext cx="7502422" cy="3373755"/>
              <a:chOff x="1542519" y="1198245"/>
              <a:chExt cx="7502422" cy="3373755"/>
            </a:xfrm>
          </p:grpSpPr>
          <p:pic>
            <p:nvPicPr>
              <p:cNvPr id="1026" name="Picture 2" descr="Image result for children playing silhouette">
                <a:extLst>
                  <a:ext uri="{FF2B5EF4-FFF2-40B4-BE49-F238E27FC236}">
                    <a16:creationId xmlns:a16="http://schemas.microsoft.com/office/drawing/2014/main" id="{0A58EA8E-F583-42D9-A1B0-8500679351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59" b="36523"/>
              <a:stretch/>
            </p:blipFill>
            <p:spPr bwMode="auto">
              <a:xfrm>
                <a:off x="1542519" y="1198245"/>
                <a:ext cx="3763859" cy="3373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Image result for children playing silhouette">
                <a:extLst>
                  <a:ext uri="{FF2B5EF4-FFF2-40B4-BE49-F238E27FC236}">
                    <a16:creationId xmlns:a16="http://schemas.microsoft.com/office/drawing/2014/main" id="{3B888A6C-CBEA-4031-8238-B430D6909E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404" b="36523"/>
              <a:stretch/>
            </p:blipFill>
            <p:spPr bwMode="auto">
              <a:xfrm>
                <a:off x="5306379" y="1198245"/>
                <a:ext cx="3738562" cy="3373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D34B0B5-211A-4563-A7CD-F31847D2793F}"/>
                  </a:ext>
                </a:extLst>
              </p:cNvPr>
              <p:cNvSpPr/>
              <p:nvPr/>
            </p:nvSpPr>
            <p:spPr>
              <a:xfrm>
                <a:off x="8801100" y="1233487"/>
                <a:ext cx="236221" cy="1651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F42497-55D7-4F87-B236-44CBEC585057}"/>
                  </a:ext>
                </a:extLst>
              </p:cNvPr>
              <p:cNvSpPr/>
              <p:nvPr/>
            </p:nvSpPr>
            <p:spPr>
              <a:xfrm>
                <a:off x="8801100" y="3436620"/>
                <a:ext cx="236221" cy="11001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2" descr="Image result for children playing silhouette">
              <a:extLst>
                <a:ext uri="{FF2B5EF4-FFF2-40B4-BE49-F238E27FC236}">
                  <a16:creationId xmlns:a16="http://schemas.microsoft.com/office/drawing/2014/main" id="{D1B83552-62A6-43FA-B9B7-661D476C19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40" t="-1" r="38413" b="70828"/>
            <a:stretch/>
          </p:blipFill>
          <p:spPr bwMode="auto">
            <a:xfrm>
              <a:off x="3591976" y="1368751"/>
              <a:ext cx="554181" cy="155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64C856B-333E-422D-8323-3A8346F34E92}"/>
              </a:ext>
            </a:extLst>
          </p:cNvPr>
          <p:cNvSpPr txBox="1"/>
          <p:nvPr/>
        </p:nvSpPr>
        <p:spPr>
          <a:xfrm>
            <a:off x="1929344" y="5060693"/>
            <a:ext cx="837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Estimates vary, but recent studies by the NSPCC show that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at least 1 in 20 children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experiences some form of sexual abuse before the age of 16.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EB028BD7-67DA-48A1-8059-C1B0E77777EE}"/>
              </a:ext>
            </a:extLst>
          </p:cNvPr>
          <p:cNvSpPr/>
          <p:nvPr/>
        </p:nvSpPr>
        <p:spPr>
          <a:xfrm>
            <a:off x="5016153" y="5919337"/>
            <a:ext cx="2196000" cy="5334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More than 1 in 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F0A2C">
                  <a:lumMod val="50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68E2C1-7B70-4781-9342-F96571C60C04}"/>
              </a:ext>
            </a:extLst>
          </p:cNvPr>
          <p:cNvSpPr/>
          <p:nvPr/>
        </p:nvSpPr>
        <p:spPr>
          <a:xfrm>
            <a:off x="2405015" y="4478815"/>
            <a:ext cx="59960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Source: NSPCC: Child abuse and neglect in the UK today (2011)</a:t>
            </a:r>
          </a:p>
        </p:txBody>
      </p:sp>
    </p:spTree>
    <p:extLst>
      <p:ext uri="{BB962C8B-B14F-4D97-AF65-F5344CB8AC3E}">
        <p14:creationId xmlns:p14="http://schemas.microsoft.com/office/powerpoint/2010/main" val="82633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3 – HOW COMMON IS IT?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E0C786-3E7E-45AE-A2C1-2F8B40C38718}"/>
              </a:ext>
            </a:extLst>
          </p:cNvPr>
          <p:cNvGrpSpPr/>
          <p:nvPr/>
        </p:nvGrpSpPr>
        <p:grpSpPr>
          <a:xfrm>
            <a:off x="2333359" y="1474625"/>
            <a:ext cx="7525282" cy="3373755"/>
            <a:chOff x="2781300" y="1368751"/>
            <a:chExt cx="7525282" cy="33737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E1EB77-3236-4511-9A51-5D22554F7DDA}"/>
                </a:ext>
              </a:extLst>
            </p:cNvPr>
            <p:cNvGrpSpPr/>
            <p:nvPr/>
          </p:nvGrpSpPr>
          <p:grpSpPr>
            <a:xfrm>
              <a:off x="2781300" y="1368751"/>
              <a:ext cx="7525282" cy="3373755"/>
              <a:chOff x="1519659" y="1198245"/>
              <a:chExt cx="7525282" cy="3373755"/>
            </a:xfrm>
          </p:grpSpPr>
          <p:pic>
            <p:nvPicPr>
              <p:cNvPr id="1026" name="Picture 2" descr="Image result for children playing silhouette">
                <a:extLst>
                  <a:ext uri="{FF2B5EF4-FFF2-40B4-BE49-F238E27FC236}">
                    <a16:creationId xmlns:a16="http://schemas.microsoft.com/office/drawing/2014/main" id="{0A58EA8E-F583-42D9-A1B0-8500679351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66" b="36523"/>
              <a:stretch/>
            </p:blipFill>
            <p:spPr bwMode="auto">
              <a:xfrm>
                <a:off x="1519659" y="1198245"/>
                <a:ext cx="3786719" cy="3373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Image result for children playing silhouette">
                <a:extLst>
                  <a:ext uri="{FF2B5EF4-FFF2-40B4-BE49-F238E27FC236}">
                    <a16:creationId xmlns:a16="http://schemas.microsoft.com/office/drawing/2014/main" id="{3B888A6C-CBEA-4031-8238-B430D6909E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404" b="36523"/>
              <a:stretch/>
            </p:blipFill>
            <p:spPr bwMode="auto">
              <a:xfrm>
                <a:off x="5306379" y="1198245"/>
                <a:ext cx="3738562" cy="3373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D34B0B5-211A-4563-A7CD-F31847D2793F}"/>
                  </a:ext>
                </a:extLst>
              </p:cNvPr>
              <p:cNvSpPr/>
              <p:nvPr/>
            </p:nvSpPr>
            <p:spPr>
              <a:xfrm>
                <a:off x="8801100" y="1233487"/>
                <a:ext cx="236221" cy="1651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F42497-55D7-4F87-B236-44CBEC585057}"/>
                  </a:ext>
                </a:extLst>
              </p:cNvPr>
              <p:cNvSpPr/>
              <p:nvPr/>
            </p:nvSpPr>
            <p:spPr>
              <a:xfrm>
                <a:off x="8801100" y="3436620"/>
                <a:ext cx="236221" cy="11001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2" descr="Image result for children playing silhouette">
              <a:extLst>
                <a:ext uri="{FF2B5EF4-FFF2-40B4-BE49-F238E27FC236}">
                  <a16:creationId xmlns:a16="http://schemas.microsoft.com/office/drawing/2014/main" id="{D1B83552-62A6-43FA-B9B7-661D476C19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40" t="-1" r="38413" b="70828"/>
            <a:stretch/>
          </p:blipFill>
          <p:spPr bwMode="auto">
            <a:xfrm>
              <a:off x="4232056" y="1368751"/>
              <a:ext cx="554181" cy="1550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Image result for children playing silhouette">
              <a:extLst>
                <a:ext uri="{FF2B5EF4-FFF2-40B4-BE49-F238E27FC236}">
                  <a16:creationId xmlns:a16="http://schemas.microsoft.com/office/drawing/2014/main" id="{7FBD59E6-53EE-42E2-99F9-D1F773B48E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" t="32401" r="79826" b="36523"/>
            <a:stretch/>
          </p:blipFill>
          <p:spPr bwMode="auto">
            <a:xfrm>
              <a:off x="6568019" y="3090870"/>
              <a:ext cx="928167" cy="1651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Image result for children playing silhouette">
              <a:extLst>
                <a:ext uri="{FF2B5EF4-FFF2-40B4-BE49-F238E27FC236}">
                  <a16:creationId xmlns:a16="http://schemas.microsoft.com/office/drawing/2014/main" id="{C55B566A-B99C-4442-9EF0-D98182E287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4" r="64579" b="69642"/>
            <a:stretch/>
          </p:blipFill>
          <p:spPr bwMode="auto">
            <a:xfrm>
              <a:off x="7430092" y="1368752"/>
              <a:ext cx="780989" cy="1613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64C856B-333E-422D-8323-3A8346F34E92}"/>
              </a:ext>
            </a:extLst>
          </p:cNvPr>
          <p:cNvSpPr txBox="1"/>
          <p:nvPr/>
        </p:nvSpPr>
        <p:spPr>
          <a:xfrm>
            <a:off x="1929344" y="5060693"/>
            <a:ext cx="837723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However, other studies put the figure closer to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1 in 6 children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 and The Lucy Faithfull Foundation believe the figure is around 1 in 10 children.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It is hard to assess because many children do not disclose their abuse at the time.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956102-2E53-45FE-80FC-CF75C457D299}"/>
              </a:ext>
            </a:extLst>
          </p:cNvPr>
          <p:cNvSpPr/>
          <p:nvPr/>
        </p:nvSpPr>
        <p:spPr>
          <a:xfrm>
            <a:off x="2405015" y="4478815"/>
            <a:ext cx="59960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Source: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Pereda, Guilera, Forns, Gomez-Benito (2009)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7463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4 – STRANGER DANGER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73C4C9A-9FC1-4A52-A9E4-728811787B67}"/>
              </a:ext>
            </a:extLst>
          </p:cNvPr>
          <p:cNvGraphicFramePr/>
          <p:nvPr>
            <p:extLst/>
          </p:nvPr>
        </p:nvGraphicFramePr>
        <p:xfrm>
          <a:off x="-2266949" y="1439334"/>
          <a:ext cx="10334624" cy="461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63C3DFD-3A7E-4635-9508-885A16692F5E}"/>
              </a:ext>
            </a:extLst>
          </p:cNvPr>
          <p:cNvSpPr txBox="1"/>
          <p:nvPr/>
        </p:nvSpPr>
        <p:spPr>
          <a:xfrm>
            <a:off x="1257300" y="17145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Stranger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C4C5A-6D24-40BB-8090-F237FC1A40EF}"/>
              </a:ext>
            </a:extLst>
          </p:cNvPr>
          <p:cNvSpPr txBox="1"/>
          <p:nvPr/>
        </p:nvSpPr>
        <p:spPr>
          <a:xfrm>
            <a:off x="1257300" y="50536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Danger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9AD624-DCE7-4433-9349-1A6423657E7A}"/>
              </a:ext>
            </a:extLst>
          </p:cNvPr>
          <p:cNvSpPr txBox="1"/>
          <p:nvPr/>
        </p:nvSpPr>
        <p:spPr>
          <a:xfrm>
            <a:off x="5424488" y="1893565"/>
            <a:ext cx="6167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Most of us teach our children to avoid strangers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You may have even been on the receiving end of this message yourself as a child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According to this message, if children avoid strangers, then they can significantly reduce their risk of harm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It is a popular message because it is simple – easy for children to understand and follow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21AE91-FF5F-4889-8CEE-B2E1835EC5B0}"/>
              </a:ext>
            </a:extLst>
          </p:cNvPr>
          <p:cNvSpPr/>
          <p:nvPr/>
        </p:nvSpPr>
        <p:spPr>
          <a:xfrm>
            <a:off x="1629684" y="2496593"/>
            <a:ext cx="2408916" cy="249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Stranger Icon">
            <a:extLst>
              <a:ext uri="{FF2B5EF4-FFF2-40B4-BE49-F238E27FC236}">
                <a16:creationId xmlns:a16="http://schemas.microsoft.com/office/drawing/2014/main" id="{0E07A139-457C-45D6-8DC2-BBED9BA1B3D1}"/>
              </a:ext>
            </a:extLst>
          </p:cNvPr>
          <p:cNvGrpSpPr/>
          <p:nvPr/>
        </p:nvGrpSpPr>
        <p:grpSpPr>
          <a:xfrm>
            <a:off x="705083" y="2212211"/>
            <a:ext cx="3949922" cy="3462809"/>
            <a:chOff x="705083" y="2097011"/>
            <a:chExt cx="3949922" cy="34628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5ABF0E-8EC9-4F5D-8905-B1F17543C6DA}"/>
                </a:ext>
              </a:extLst>
            </p:cNvPr>
            <p:cNvGrpSpPr/>
            <p:nvPr/>
          </p:nvGrpSpPr>
          <p:grpSpPr>
            <a:xfrm>
              <a:off x="705083" y="2097011"/>
              <a:ext cx="3949922" cy="3462809"/>
              <a:chOff x="715940" y="2093201"/>
              <a:chExt cx="3949922" cy="346280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58CA12A0-9714-4A6C-B1A3-C4D3B56E60F2}"/>
                  </a:ext>
                </a:extLst>
              </p:cNvPr>
              <p:cNvSpPr/>
              <p:nvPr/>
            </p:nvSpPr>
            <p:spPr>
              <a:xfrm>
                <a:off x="1957450" y="2922376"/>
                <a:ext cx="1764000" cy="40248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939076E0-A91E-4866-982F-5AD69DB18700}"/>
                  </a:ext>
                </a:extLst>
              </p:cNvPr>
              <p:cNvSpPr/>
              <p:nvPr/>
            </p:nvSpPr>
            <p:spPr>
              <a:xfrm flipV="1">
                <a:off x="1976500" y="3324863"/>
                <a:ext cx="1744950" cy="965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9052B669-4F77-4CF1-8E7F-4FC00F11037D}"/>
                  </a:ext>
                </a:extLst>
              </p:cNvPr>
              <p:cNvSpPr/>
              <p:nvPr/>
            </p:nvSpPr>
            <p:spPr>
              <a:xfrm>
                <a:off x="2351723" y="2646789"/>
                <a:ext cx="1022297" cy="599910"/>
              </a:xfrm>
              <a:prstGeom prst="trapezoid">
                <a:avLst>
                  <a:gd name="adj" fmla="val 331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14529534-D8A7-4351-BA4F-3218AFC91F1F}"/>
                  </a:ext>
                </a:extLst>
              </p:cNvPr>
              <p:cNvSpPr/>
              <p:nvPr/>
            </p:nvSpPr>
            <p:spPr>
              <a:xfrm rot="10800000" flipV="1">
                <a:off x="2547753" y="2584351"/>
                <a:ext cx="631055" cy="624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Trapezoid 22">
                <a:extLst>
                  <a:ext uri="{FF2B5EF4-FFF2-40B4-BE49-F238E27FC236}">
                    <a16:creationId xmlns:a16="http://schemas.microsoft.com/office/drawing/2014/main" id="{CD3DFC78-99B3-47D1-BBE5-EA687A17D862}"/>
                  </a:ext>
                </a:extLst>
              </p:cNvPr>
              <p:cNvSpPr/>
              <p:nvPr/>
            </p:nvSpPr>
            <p:spPr>
              <a:xfrm rot="10800000">
                <a:off x="2397442" y="3324863"/>
                <a:ext cx="905827" cy="599910"/>
              </a:xfrm>
              <a:prstGeom prst="trapezoid">
                <a:avLst>
                  <a:gd name="adj" fmla="val 77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CE458DD1-49A1-4510-832D-AB227661E8E3}"/>
                  </a:ext>
                </a:extLst>
              </p:cNvPr>
              <p:cNvSpPr/>
              <p:nvPr/>
            </p:nvSpPr>
            <p:spPr>
              <a:xfrm rot="18411429">
                <a:off x="1963551" y="3297090"/>
                <a:ext cx="721667" cy="88773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A91C690C-EA75-44D4-824F-B057C07DE523}"/>
                  </a:ext>
                </a:extLst>
              </p:cNvPr>
              <p:cNvSpPr/>
              <p:nvPr/>
            </p:nvSpPr>
            <p:spPr>
              <a:xfrm rot="3188571" flipH="1">
                <a:off x="2962745" y="3297091"/>
                <a:ext cx="721667" cy="88773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Chord 26">
                <a:extLst>
                  <a:ext uri="{FF2B5EF4-FFF2-40B4-BE49-F238E27FC236}">
                    <a16:creationId xmlns:a16="http://schemas.microsoft.com/office/drawing/2014/main" id="{0AFA45B8-C6EF-4F0A-A085-AB39AE213AB8}"/>
                  </a:ext>
                </a:extLst>
              </p:cNvPr>
              <p:cNvSpPr/>
              <p:nvPr/>
            </p:nvSpPr>
            <p:spPr>
              <a:xfrm rot="8672512">
                <a:off x="1948975" y="3756010"/>
                <a:ext cx="1800000" cy="1800000"/>
              </a:xfrm>
              <a:prstGeom prst="chord">
                <a:avLst>
                  <a:gd name="adj1" fmla="val 2700000"/>
                  <a:gd name="adj2" fmla="val 124254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Chord 27">
                <a:extLst>
                  <a:ext uri="{FF2B5EF4-FFF2-40B4-BE49-F238E27FC236}">
                    <a16:creationId xmlns:a16="http://schemas.microsoft.com/office/drawing/2014/main" id="{7A7FC23F-E090-4818-AE3F-048E89ADD876}"/>
                  </a:ext>
                </a:extLst>
              </p:cNvPr>
              <p:cNvSpPr/>
              <p:nvPr/>
            </p:nvSpPr>
            <p:spPr>
              <a:xfrm rot="16566421">
                <a:off x="1416846" y="1392295"/>
                <a:ext cx="2548110" cy="3949922"/>
              </a:xfrm>
              <a:prstGeom prst="chord">
                <a:avLst>
                  <a:gd name="adj1" fmla="val 7863637"/>
                  <a:gd name="adj2" fmla="val 124254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F6E93F-5FEC-4FE4-8BD2-B8D443D2C271}"/>
                </a:ext>
              </a:extLst>
            </p:cNvPr>
            <p:cNvSpPr/>
            <p:nvPr/>
          </p:nvSpPr>
          <p:spPr>
            <a:xfrm>
              <a:off x="2573364" y="3368415"/>
              <a:ext cx="106680" cy="1181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78CF64-5159-4F0A-A8E4-6100FEC3B911}"/>
                </a:ext>
              </a:extLst>
            </p:cNvPr>
            <p:cNvSpPr/>
            <p:nvPr/>
          </p:nvSpPr>
          <p:spPr>
            <a:xfrm>
              <a:off x="3020879" y="3368415"/>
              <a:ext cx="106680" cy="1181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72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4 – STRANGER DANGER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73C4C9A-9FC1-4A52-A9E4-728811787B67}"/>
              </a:ext>
            </a:extLst>
          </p:cNvPr>
          <p:cNvGraphicFramePr/>
          <p:nvPr>
            <p:extLst/>
          </p:nvPr>
        </p:nvGraphicFramePr>
        <p:xfrm>
          <a:off x="-2266949" y="1439334"/>
          <a:ext cx="10334624" cy="461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63C3DFD-3A7E-4635-9508-885A16692F5E}"/>
              </a:ext>
            </a:extLst>
          </p:cNvPr>
          <p:cNvSpPr txBox="1"/>
          <p:nvPr/>
        </p:nvSpPr>
        <p:spPr>
          <a:xfrm>
            <a:off x="1257300" y="17145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Stranger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C4C5A-6D24-40BB-8090-F237FC1A40EF}"/>
              </a:ext>
            </a:extLst>
          </p:cNvPr>
          <p:cNvSpPr txBox="1"/>
          <p:nvPr/>
        </p:nvSpPr>
        <p:spPr>
          <a:xfrm>
            <a:off x="1257300" y="50536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Danger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9AD624-DCE7-4433-9349-1A6423657E7A}"/>
              </a:ext>
            </a:extLst>
          </p:cNvPr>
          <p:cNvSpPr txBox="1"/>
          <p:nvPr/>
        </p:nvSpPr>
        <p:spPr>
          <a:xfrm>
            <a:off x="5424488" y="3559062"/>
            <a:ext cx="52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Unfortunately, it is also wrong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21AE91-FF5F-4889-8CEE-B2E1835EC5B0}"/>
              </a:ext>
            </a:extLst>
          </p:cNvPr>
          <p:cNvSpPr/>
          <p:nvPr/>
        </p:nvSpPr>
        <p:spPr>
          <a:xfrm>
            <a:off x="1629684" y="2496593"/>
            <a:ext cx="2408916" cy="249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Stranger Icon">
            <a:extLst>
              <a:ext uri="{FF2B5EF4-FFF2-40B4-BE49-F238E27FC236}">
                <a16:creationId xmlns:a16="http://schemas.microsoft.com/office/drawing/2014/main" id="{0E07A139-457C-45D6-8DC2-BBED9BA1B3D1}"/>
              </a:ext>
            </a:extLst>
          </p:cNvPr>
          <p:cNvGrpSpPr/>
          <p:nvPr/>
        </p:nvGrpSpPr>
        <p:grpSpPr>
          <a:xfrm>
            <a:off x="705083" y="2212211"/>
            <a:ext cx="3949922" cy="3462809"/>
            <a:chOff x="705083" y="2097011"/>
            <a:chExt cx="3949922" cy="34628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5ABF0E-8EC9-4F5D-8905-B1F17543C6DA}"/>
                </a:ext>
              </a:extLst>
            </p:cNvPr>
            <p:cNvGrpSpPr/>
            <p:nvPr/>
          </p:nvGrpSpPr>
          <p:grpSpPr>
            <a:xfrm>
              <a:off x="705083" y="2097011"/>
              <a:ext cx="3949922" cy="3462809"/>
              <a:chOff x="715940" y="2093201"/>
              <a:chExt cx="3949922" cy="346280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58CA12A0-9714-4A6C-B1A3-C4D3B56E60F2}"/>
                  </a:ext>
                </a:extLst>
              </p:cNvPr>
              <p:cNvSpPr/>
              <p:nvPr/>
            </p:nvSpPr>
            <p:spPr>
              <a:xfrm>
                <a:off x="1957450" y="2922376"/>
                <a:ext cx="1764000" cy="40248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939076E0-A91E-4866-982F-5AD69DB18700}"/>
                  </a:ext>
                </a:extLst>
              </p:cNvPr>
              <p:cNvSpPr/>
              <p:nvPr/>
            </p:nvSpPr>
            <p:spPr>
              <a:xfrm flipV="1">
                <a:off x="1976500" y="3324863"/>
                <a:ext cx="1744950" cy="965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9052B669-4F77-4CF1-8E7F-4FC00F11037D}"/>
                  </a:ext>
                </a:extLst>
              </p:cNvPr>
              <p:cNvSpPr/>
              <p:nvPr/>
            </p:nvSpPr>
            <p:spPr>
              <a:xfrm>
                <a:off x="2351723" y="2646789"/>
                <a:ext cx="1022297" cy="599910"/>
              </a:xfrm>
              <a:prstGeom prst="trapezoid">
                <a:avLst>
                  <a:gd name="adj" fmla="val 331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14529534-D8A7-4351-BA4F-3218AFC91F1F}"/>
                  </a:ext>
                </a:extLst>
              </p:cNvPr>
              <p:cNvSpPr/>
              <p:nvPr/>
            </p:nvSpPr>
            <p:spPr>
              <a:xfrm rot="10800000" flipV="1">
                <a:off x="2547753" y="2584351"/>
                <a:ext cx="631055" cy="624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Trapezoid 22">
                <a:extLst>
                  <a:ext uri="{FF2B5EF4-FFF2-40B4-BE49-F238E27FC236}">
                    <a16:creationId xmlns:a16="http://schemas.microsoft.com/office/drawing/2014/main" id="{CD3DFC78-99B3-47D1-BBE5-EA687A17D862}"/>
                  </a:ext>
                </a:extLst>
              </p:cNvPr>
              <p:cNvSpPr/>
              <p:nvPr/>
            </p:nvSpPr>
            <p:spPr>
              <a:xfrm rot="10800000">
                <a:off x="2397442" y="3324863"/>
                <a:ext cx="905827" cy="599910"/>
              </a:xfrm>
              <a:prstGeom prst="trapezoid">
                <a:avLst>
                  <a:gd name="adj" fmla="val 77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CE458DD1-49A1-4510-832D-AB227661E8E3}"/>
                  </a:ext>
                </a:extLst>
              </p:cNvPr>
              <p:cNvSpPr/>
              <p:nvPr/>
            </p:nvSpPr>
            <p:spPr>
              <a:xfrm rot="18411429">
                <a:off x="1963551" y="3297090"/>
                <a:ext cx="721667" cy="88773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A91C690C-EA75-44D4-824F-B057C07DE523}"/>
                  </a:ext>
                </a:extLst>
              </p:cNvPr>
              <p:cNvSpPr/>
              <p:nvPr/>
            </p:nvSpPr>
            <p:spPr>
              <a:xfrm rot="3188571" flipH="1">
                <a:off x="2962745" y="3297091"/>
                <a:ext cx="721667" cy="88773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Chord 26">
                <a:extLst>
                  <a:ext uri="{FF2B5EF4-FFF2-40B4-BE49-F238E27FC236}">
                    <a16:creationId xmlns:a16="http://schemas.microsoft.com/office/drawing/2014/main" id="{0AFA45B8-C6EF-4F0A-A085-AB39AE213AB8}"/>
                  </a:ext>
                </a:extLst>
              </p:cNvPr>
              <p:cNvSpPr/>
              <p:nvPr/>
            </p:nvSpPr>
            <p:spPr>
              <a:xfrm rot="8672512">
                <a:off x="1948975" y="3756010"/>
                <a:ext cx="1800000" cy="1800000"/>
              </a:xfrm>
              <a:prstGeom prst="chord">
                <a:avLst>
                  <a:gd name="adj1" fmla="val 2700000"/>
                  <a:gd name="adj2" fmla="val 124254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Chord 27">
                <a:extLst>
                  <a:ext uri="{FF2B5EF4-FFF2-40B4-BE49-F238E27FC236}">
                    <a16:creationId xmlns:a16="http://schemas.microsoft.com/office/drawing/2014/main" id="{7A7FC23F-E090-4818-AE3F-048E89ADD876}"/>
                  </a:ext>
                </a:extLst>
              </p:cNvPr>
              <p:cNvSpPr/>
              <p:nvPr/>
            </p:nvSpPr>
            <p:spPr>
              <a:xfrm rot="16566421">
                <a:off x="1416846" y="1392295"/>
                <a:ext cx="2548110" cy="3949922"/>
              </a:xfrm>
              <a:prstGeom prst="chord">
                <a:avLst>
                  <a:gd name="adj1" fmla="val 7863637"/>
                  <a:gd name="adj2" fmla="val 124254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F6E93F-5FEC-4FE4-8BD2-B8D443D2C271}"/>
                </a:ext>
              </a:extLst>
            </p:cNvPr>
            <p:cNvSpPr/>
            <p:nvPr/>
          </p:nvSpPr>
          <p:spPr>
            <a:xfrm>
              <a:off x="2573364" y="3368415"/>
              <a:ext cx="106680" cy="1181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78CF64-5159-4F0A-A8E4-6100FEC3B911}"/>
                </a:ext>
              </a:extLst>
            </p:cNvPr>
            <p:cNvSpPr/>
            <p:nvPr/>
          </p:nvSpPr>
          <p:spPr>
            <a:xfrm>
              <a:off x="3020879" y="3368415"/>
              <a:ext cx="106680" cy="1181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1AFBFDED-66B0-428F-ACE4-CE99FD8F4429}"/>
              </a:ext>
            </a:extLst>
          </p:cNvPr>
          <p:cNvSpPr/>
          <p:nvPr/>
        </p:nvSpPr>
        <p:spPr>
          <a:xfrm>
            <a:off x="366712" y="1265238"/>
            <a:ext cx="4962525" cy="4962525"/>
          </a:xfrm>
          <a:prstGeom prst="mathMultiply">
            <a:avLst>
              <a:gd name="adj1" fmla="val 221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74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3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8558DE-D940-41BE-9D6A-2022197F3947}"/>
              </a:ext>
            </a:extLst>
          </p:cNvPr>
          <p:cNvSpPr/>
          <p:nvPr/>
        </p:nvSpPr>
        <p:spPr>
          <a:xfrm>
            <a:off x="635454" y="1698312"/>
            <a:ext cx="1092109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Welcome – and thank you for reading!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This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presentation has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been put together jointly by the Lucy Faithfull Foundation and the Alpha CSR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It is based on the Parents Protect! training programme that the Lucy Faithfull Foundation deliver online and in schools, to educate the public about preventing child sexual abuse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However, you do not need to be a parent to benefit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If you have children in your life that you love, or plan to in the future, then this course is for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1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4 – STRANGER DANGER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73C4C9A-9FC1-4A52-A9E4-728811787B67}"/>
              </a:ext>
            </a:extLst>
          </p:cNvPr>
          <p:cNvGraphicFramePr/>
          <p:nvPr/>
        </p:nvGraphicFramePr>
        <p:xfrm>
          <a:off x="-2266949" y="1439334"/>
          <a:ext cx="10334624" cy="461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7624222-E145-429B-A164-4874778B54F3}"/>
              </a:ext>
            </a:extLst>
          </p:cNvPr>
          <p:cNvSpPr txBox="1"/>
          <p:nvPr/>
        </p:nvSpPr>
        <p:spPr>
          <a:xfrm>
            <a:off x="5424487" y="1622842"/>
            <a:ext cx="61154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The stranger danger message is ineffective because it focuses on the least likely and least preventable type of abuse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Opportunistic attacks by strangers account for roughly 10-20% of all child sexual abuse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If your child is ever sexually abused, it is much more likely that they will be abused by a family member, a friend, a neighbour or a trusted professional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Later in this course, we will examine why this is, and how the stranger danger message can do more harm than good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F88D3-C543-40E0-937C-BD2D8DBBCCAA}"/>
              </a:ext>
            </a:extLst>
          </p:cNvPr>
          <p:cNvSpPr/>
          <p:nvPr/>
        </p:nvSpPr>
        <p:spPr>
          <a:xfrm>
            <a:off x="842915" y="6091715"/>
            <a:ext cx="59960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Source: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Pereda, Guilera, Forns, Gomez-Benito (2009)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7141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C2A4A0-3E7E-46A4-999D-0EFBBBFA3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0"/>
          <a:stretch/>
        </p:blipFill>
        <p:spPr>
          <a:xfrm>
            <a:off x="0" y="1087549"/>
            <a:ext cx="12192000" cy="57704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5 – WILL MY CHILD TELL ME?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2518CB81-ACC9-45ED-8239-41EF23AD2158}"/>
              </a:ext>
            </a:extLst>
          </p:cNvPr>
          <p:cNvSpPr/>
          <p:nvPr/>
        </p:nvSpPr>
        <p:spPr>
          <a:xfrm>
            <a:off x="11420475" y="3524025"/>
            <a:ext cx="276225" cy="804975"/>
          </a:xfrm>
          <a:prstGeom prst="chevron">
            <a:avLst>
              <a:gd name="adj" fmla="val 75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AB073CE-BC84-4FFA-B55D-CF3D1561CD47}"/>
              </a:ext>
            </a:extLst>
          </p:cNvPr>
          <p:cNvSpPr txBox="1"/>
          <p:nvPr/>
        </p:nvSpPr>
        <p:spPr>
          <a:xfrm>
            <a:off x="479144" y="1448654"/>
            <a:ext cx="11233712" cy="4647426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Given the scale of sexual abuse, we could reasonably expect to hear about it quite often – yet we don’t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Why is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One factor is that it can take children a long time to disclose abuse. If they are very young, they may not even recognise what it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In two retrospective studies of adults, researchers looked at how long it took for people to disclose sexual abuse in childhood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Note: There is evidence to suggest that children are becoming more likely to disclose and report abuse, however, lack of disclosure remains a huge challenge for those studying child sexual abuse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5591D8-C5C3-4DFD-89ED-FD0B92C423E2}"/>
              </a:ext>
            </a:extLst>
          </p:cNvPr>
          <p:cNvSpPr/>
          <p:nvPr/>
        </p:nvSpPr>
        <p:spPr>
          <a:xfrm>
            <a:off x="462988" y="6455074"/>
            <a:ext cx="1124986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Sources: Hebert et al (2009);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mith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 et al (2000)</a:t>
            </a:r>
          </a:p>
        </p:txBody>
      </p:sp>
    </p:spTree>
    <p:extLst>
      <p:ext uri="{BB962C8B-B14F-4D97-AF65-F5344CB8AC3E}">
        <p14:creationId xmlns:p14="http://schemas.microsoft.com/office/powerpoint/2010/main" val="264498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5 – WILL MY CHILD TELL ME?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284EC1B-197C-46D4-B23C-0F21F9BEC0A6}"/>
              </a:ext>
            </a:extLst>
          </p:cNvPr>
          <p:cNvCxnSpPr/>
          <p:nvPr/>
        </p:nvCxnSpPr>
        <p:spPr>
          <a:xfrm>
            <a:off x="2042089" y="6003233"/>
            <a:ext cx="8164636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AAE3712B-27EC-4BC9-8E80-92FF60E6F191}"/>
              </a:ext>
            </a:extLst>
          </p:cNvPr>
          <p:cNvSpPr/>
          <p:nvPr/>
        </p:nvSpPr>
        <p:spPr>
          <a:xfrm>
            <a:off x="1985275" y="5931671"/>
            <a:ext cx="124398" cy="12439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98F42F8-968D-4D90-B719-9E7DB1314288}"/>
              </a:ext>
            </a:extLst>
          </p:cNvPr>
          <p:cNvSpPr txBox="1"/>
          <p:nvPr/>
        </p:nvSpPr>
        <p:spPr>
          <a:xfrm>
            <a:off x="2033777" y="6146766"/>
            <a:ext cx="817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Measuring from the point the abuse occurred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571B4-FEB5-4A2E-A644-143095BDD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27" y="1458040"/>
            <a:ext cx="8172948" cy="43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0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5 – WILL MY CHILD TELL ME?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58E362-EF88-414D-BEB0-E07C701D8614}"/>
              </a:ext>
            </a:extLst>
          </p:cNvPr>
          <p:cNvGrpSpPr/>
          <p:nvPr/>
        </p:nvGrpSpPr>
        <p:grpSpPr>
          <a:xfrm>
            <a:off x="1999053" y="5931671"/>
            <a:ext cx="9517712" cy="598893"/>
            <a:chOff x="1065473" y="5931671"/>
            <a:chExt cx="9517712" cy="598893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16073EB-4603-407D-9833-10388B918AEC}"/>
                </a:ext>
              </a:extLst>
            </p:cNvPr>
            <p:cNvCxnSpPr/>
            <p:nvPr/>
          </p:nvCxnSpPr>
          <p:spPr>
            <a:xfrm>
              <a:off x="1122287" y="6003233"/>
              <a:ext cx="8164636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5903509-71AA-4496-9B78-3DFE6F98294F}"/>
                </a:ext>
              </a:extLst>
            </p:cNvPr>
            <p:cNvSpPr txBox="1"/>
            <p:nvPr/>
          </p:nvSpPr>
          <p:spPr>
            <a:xfrm>
              <a:off x="1304010" y="6130454"/>
              <a:ext cx="9279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Only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F0A2C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27% disclosed their abuse immediately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(within 1 year)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1C798F1-EAF1-41DA-8266-F166E102267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690" y="6006047"/>
              <a:ext cx="432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9FAAC424-A92F-462D-9C11-947C8C664D9C}"/>
                </a:ext>
              </a:extLst>
            </p:cNvPr>
            <p:cNvSpPr/>
            <p:nvPr/>
          </p:nvSpPr>
          <p:spPr>
            <a:xfrm>
              <a:off x="1065473" y="5931671"/>
              <a:ext cx="124398" cy="12439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F286899-F142-49EF-9CD5-B9223B45A709}"/>
                </a:ext>
              </a:extLst>
            </p:cNvPr>
            <p:cNvSpPr/>
            <p:nvPr/>
          </p:nvSpPr>
          <p:spPr>
            <a:xfrm>
              <a:off x="1443689" y="5931671"/>
              <a:ext cx="124398" cy="12439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8975B91-5B96-42B5-8FD8-A040A13D8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51" y="1351152"/>
            <a:ext cx="8221450" cy="444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11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5 – WILL MY CHILD TELL ME?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D1F517-2B44-44C2-93CF-31C24C23B9C9}"/>
              </a:ext>
            </a:extLst>
          </p:cNvPr>
          <p:cNvGrpSpPr/>
          <p:nvPr/>
        </p:nvGrpSpPr>
        <p:grpSpPr>
          <a:xfrm>
            <a:off x="1952697" y="5931671"/>
            <a:ext cx="9895949" cy="598893"/>
            <a:chOff x="1065473" y="5931671"/>
            <a:chExt cx="9895949" cy="59889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89886AA-5BD9-4879-9EB9-C53E14378D69}"/>
                </a:ext>
              </a:extLst>
            </p:cNvPr>
            <p:cNvCxnSpPr/>
            <p:nvPr/>
          </p:nvCxnSpPr>
          <p:spPr>
            <a:xfrm>
              <a:off x="1122287" y="6003233"/>
              <a:ext cx="8164636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5E1A72C-4B45-4290-AE5F-892C7D70E5D9}"/>
                </a:ext>
              </a:extLst>
            </p:cNvPr>
            <p:cNvSpPr/>
            <p:nvPr/>
          </p:nvSpPr>
          <p:spPr>
            <a:xfrm>
              <a:off x="2956552" y="5931671"/>
              <a:ext cx="124398" cy="12439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0FD536-2CA0-4C0D-AB16-A7011A947DE8}"/>
                </a:ext>
              </a:extLst>
            </p:cNvPr>
            <p:cNvCxnSpPr>
              <a:cxnSpLocks/>
            </p:cNvCxnSpPr>
            <p:nvPr/>
          </p:nvCxnSpPr>
          <p:spPr>
            <a:xfrm>
              <a:off x="1083690" y="6006047"/>
              <a:ext cx="1908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B81335-88B1-44EC-8069-30BF0E548A22}"/>
                </a:ext>
              </a:extLst>
            </p:cNvPr>
            <p:cNvSpPr txBox="1"/>
            <p:nvPr/>
          </p:nvSpPr>
          <p:spPr>
            <a:xfrm>
              <a:off x="1682247" y="6130454"/>
              <a:ext cx="9279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A further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F0A2C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16% disclosed later in childhood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(within 5 years)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C4AB05-73CE-490A-8599-CB32B661152E}"/>
                </a:ext>
              </a:extLst>
            </p:cNvPr>
            <p:cNvSpPr/>
            <p:nvPr/>
          </p:nvSpPr>
          <p:spPr>
            <a:xfrm>
              <a:off x="1065473" y="5931671"/>
              <a:ext cx="124398" cy="12439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29007F9-6A5B-492A-BCB1-198E0B3CE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6" y="1365813"/>
            <a:ext cx="8349011" cy="44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9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5 – WILL MY CHILD TELL ME?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C11D06-92CD-4A2E-BF6E-EA6CC4F9A2C2}"/>
              </a:ext>
            </a:extLst>
          </p:cNvPr>
          <p:cNvGrpSpPr/>
          <p:nvPr/>
        </p:nvGrpSpPr>
        <p:grpSpPr>
          <a:xfrm>
            <a:off x="1751986" y="5931671"/>
            <a:ext cx="9279175" cy="598893"/>
            <a:chOff x="852826" y="5931671"/>
            <a:chExt cx="9279175" cy="59889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89886AA-5BD9-4879-9EB9-C53E14378D69}"/>
                </a:ext>
              </a:extLst>
            </p:cNvPr>
            <p:cNvCxnSpPr/>
            <p:nvPr/>
          </p:nvCxnSpPr>
          <p:spPr>
            <a:xfrm>
              <a:off x="1122287" y="6003233"/>
              <a:ext cx="8164636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0FD536-2CA0-4C0D-AB16-A7011A947DE8}"/>
                </a:ext>
              </a:extLst>
            </p:cNvPr>
            <p:cNvCxnSpPr>
              <a:cxnSpLocks/>
            </p:cNvCxnSpPr>
            <p:nvPr/>
          </p:nvCxnSpPr>
          <p:spPr>
            <a:xfrm>
              <a:off x="1083690" y="6006047"/>
              <a:ext cx="5688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AC19F1B-EA71-46C8-8CF5-6C7127B30FFE}"/>
                </a:ext>
              </a:extLst>
            </p:cNvPr>
            <p:cNvSpPr/>
            <p:nvPr/>
          </p:nvSpPr>
          <p:spPr>
            <a:xfrm>
              <a:off x="6738710" y="5931671"/>
              <a:ext cx="124398" cy="12439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B81335-88B1-44EC-8069-30BF0E548A22}"/>
                </a:ext>
              </a:extLst>
            </p:cNvPr>
            <p:cNvSpPr txBox="1"/>
            <p:nvPr/>
          </p:nvSpPr>
          <p:spPr>
            <a:xfrm>
              <a:off x="852826" y="6130454"/>
              <a:ext cx="9279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However,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F0A2C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the majority waited at least 5 years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, often into adulthood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C4AB05-73CE-490A-8599-CB32B661152E}"/>
                </a:ext>
              </a:extLst>
            </p:cNvPr>
            <p:cNvSpPr/>
            <p:nvPr/>
          </p:nvSpPr>
          <p:spPr>
            <a:xfrm>
              <a:off x="1065473" y="5931671"/>
              <a:ext cx="124398" cy="12439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67858D8-4AB5-458C-8269-1655FAFD6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6" y="1365813"/>
            <a:ext cx="8320373" cy="45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15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5 – WILL MY CHILD TELL ME?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9B7B96-FFF9-4D6D-B68B-13D7E6316E9F}"/>
              </a:ext>
            </a:extLst>
          </p:cNvPr>
          <p:cNvGrpSpPr/>
          <p:nvPr/>
        </p:nvGrpSpPr>
        <p:grpSpPr>
          <a:xfrm>
            <a:off x="1964633" y="5931671"/>
            <a:ext cx="8221450" cy="598893"/>
            <a:chOff x="2097982" y="5931671"/>
            <a:chExt cx="8221450" cy="59889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89886AA-5BD9-4879-9EB9-C53E14378D69}"/>
                </a:ext>
              </a:extLst>
            </p:cNvPr>
            <p:cNvCxnSpPr/>
            <p:nvPr/>
          </p:nvCxnSpPr>
          <p:spPr>
            <a:xfrm>
              <a:off x="2154796" y="6003233"/>
              <a:ext cx="8164636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146CAEB-B447-49B8-8F40-A4D0029116C0}"/>
                </a:ext>
              </a:extLst>
            </p:cNvPr>
            <p:cNvSpPr/>
            <p:nvPr/>
          </p:nvSpPr>
          <p:spPr>
            <a:xfrm>
              <a:off x="9662296" y="5931671"/>
              <a:ext cx="124398" cy="12439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0FD536-2CA0-4C0D-AB16-A7011A947DE8}"/>
                </a:ext>
              </a:extLst>
            </p:cNvPr>
            <p:cNvCxnSpPr>
              <a:cxnSpLocks/>
            </p:cNvCxnSpPr>
            <p:nvPr/>
          </p:nvCxnSpPr>
          <p:spPr>
            <a:xfrm>
              <a:off x="2116199" y="6006047"/>
              <a:ext cx="7596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B81335-88B1-44EC-8069-30BF0E548A22}"/>
                </a:ext>
              </a:extLst>
            </p:cNvPr>
            <p:cNvSpPr txBox="1"/>
            <p:nvPr/>
          </p:nvSpPr>
          <p:spPr>
            <a:xfrm>
              <a:off x="2643525" y="6130454"/>
              <a:ext cx="7346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When surveyed,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F0A2C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28% of the adults still had not told anyone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C4AB05-73CE-490A-8599-CB32B661152E}"/>
                </a:ext>
              </a:extLst>
            </p:cNvPr>
            <p:cNvSpPr/>
            <p:nvPr/>
          </p:nvSpPr>
          <p:spPr>
            <a:xfrm>
              <a:off x="2097982" y="5931671"/>
              <a:ext cx="124398" cy="12439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CD3F672-8E15-45F6-9178-122EE15E8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6" y="1365814"/>
            <a:ext cx="8320373" cy="45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67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5 – WILL MY CHILD TELL ME?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382156-72E2-4D3D-9E0F-8A8E492359C1}"/>
              </a:ext>
            </a:extLst>
          </p:cNvPr>
          <p:cNvGrpSpPr/>
          <p:nvPr/>
        </p:nvGrpSpPr>
        <p:grpSpPr>
          <a:xfrm>
            <a:off x="2021447" y="5931671"/>
            <a:ext cx="9770107" cy="598893"/>
            <a:chOff x="1065473" y="5931671"/>
            <a:chExt cx="9770107" cy="59889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89886AA-5BD9-4879-9EB9-C53E14378D69}"/>
                </a:ext>
              </a:extLst>
            </p:cNvPr>
            <p:cNvCxnSpPr/>
            <p:nvPr/>
          </p:nvCxnSpPr>
          <p:spPr>
            <a:xfrm>
              <a:off x="1122287" y="6003233"/>
              <a:ext cx="8164636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B81335-88B1-44EC-8069-30BF0E548A22}"/>
                </a:ext>
              </a:extLst>
            </p:cNvPr>
            <p:cNvSpPr txBox="1"/>
            <p:nvPr/>
          </p:nvSpPr>
          <p:spPr>
            <a:xfrm>
              <a:off x="1556405" y="6130454"/>
              <a:ext cx="9279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Some may live their whole lives without ever disclosing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C4AB05-73CE-490A-8599-CB32B661152E}"/>
                </a:ext>
              </a:extLst>
            </p:cNvPr>
            <p:cNvSpPr/>
            <p:nvPr/>
          </p:nvSpPr>
          <p:spPr>
            <a:xfrm>
              <a:off x="1065473" y="5931671"/>
              <a:ext cx="124398" cy="12439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F5046C-A868-42FF-B65C-185096EFA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6" y="1365815"/>
            <a:ext cx="8320373" cy="45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0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5 – WILL MY CHILD TELL ME?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526906-5091-4023-942E-6083FD19B217}"/>
              </a:ext>
            </a:extLst>
          </p:cNvPr>
          <p:cNvSpPr txBox="1"/>
          <p:nvPr/>
        </p:nvSpPr>
        <p:spPr>
          <a:xfrm>
            <a:off x="7553704" y="2383320"/>
            <a:ext cx="4171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There are many reasons why children may not tell anyone about their abuse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In a recent study, these were the top 10 reasons for not telling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Later in this course, we will look at the messages you can give to your children so that they know they can turn to you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4F199C-2B60-41C8-804D-C87ED0B8DE84}"/>
              </a:ext>
            </a:extLst>
          </p:cNvPr>
          <p:cNvSpPr txBox="1"/>
          <p:nvPr/>
        </p:nvSpPr>
        <p:spPr>
          <a:xfrm>
            <a:off x="3777349" y="4944729"/>
            <a:ext cx="7287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 don’t want to go to court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F0A2C">
                  <a:lumMod val="40000"/>
                  <a:lumOff val="6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3F739B-3074-47AB-9E19-FB1F7D3EE20A}"/>
              </a:ext>
            </a:extLst>
          </p:cNvPr>
          <p:cNvSpPr txBox="1"/>
          <p:nvPr/>
        </p:nvSpPr>
        <p:spPr>
          <a:xfrm>
            <a:off x="4353611" y="5159043"/>
            <a:ext cx="7287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It’s too trivial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F0A2C">
                  <a:lumMod val="40000"/>
                  <a:lumOff val="6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04F100-DCAE-42C2-AD7E-17532F150DB7}"/>
              </a:ext>
            </a:extLst>
          </p:cNvPr>
          <p:cNvSpPr txBox="1"/>
          <p:nvPr/>
        </p:nvSpPr>
        <p:spPr>
          <a:xfrm>
            <a:off x="2954622" y="2361531"/>
            <a:ext cx="728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 don’t have anyone to tell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F0A2C">
                  <a:lumMod val="40000"/>
                  <a:lumOff val="6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0135CB-4AEE-4C07-A0F1-38B55EF7314A}"/>
              </a:ext>
            </a:extLst>
          </p:cNvPr>
          <p:cNvGrpSpPr/>
          <p:nvPr/>
        </p:nvGrpSpPr>
        <p:grpSpPr>
          <a:xfrm>
            <a:off x="480876" y="2151973"/>
            <a:ext cx="9418836" cy="3002474"/>
            <a:chOff x="480876" y="2151973"/>
            <a:chExt cx="9418836" cy="30024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BEA343-18B8-4831-A803-AE32AD474CF6}"/>
                </a:ext>
              </a:extLst>
            </p:cNvPr>
            <p:cNvSpPr txBox="1"/>
            <p:nvPr/>
          </p:nvSpPr>
          <p:spPr>
            <a:xfrm>
              <a:off x="480876" y="3352816"/>
              <a:ext cx="64933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F0A2C">
                      <a:lumMod val="50000"/>
                    </a:srgbClr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It’s too humiliating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A613EF-694B-4145-9FA3-08E8CD2F74FB}"/>
                </a:ext>
              </a:extLst>
            </p:cNvPr>
            <p:cNvSpPr txBox="1"/>
            <p:nvPr/>
          </p:nvSpPr>
          <p:spPr>
            <a:xfrm>
              <a:off x="1275535" y="4385006"/>
              <a:ext cx="6493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F0A2C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They won’t believe me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6FF200-AF18-4299-A123-187B0ABC4622}"/>
                </a:ext>
              </a:extLst>
            </p:cNvPr>
            <p:cNvSpPr txBox="1"/>
            <p:nvPr/>
          </p:nvSpPr>
          <p:spPr>
            <a:xfrm>
              <a:off x="480877" y="4079994"/>
              <a:ext cx="72879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900" b="1" i="0" u="none" strike="noStrike" kern="1200" cap="none" spc="0" normalizeH="0" baseline="0" noProof="0" dirty="0">
                  <a:ln>
                    <a:noFill/>
                  </a:ln>
                  <a:solidFill>
                    <a:srgbClr val="CF0A2C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 don’t think they will do anything about it</a:t>
              </a:r>
              <a:endPara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60000"/>
                    <a:lumOff val="4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CC5A30-B011-4A1E-B641-AFC10E01D118}"/>
                </a:ext>
              </a:extLst>
            </p:cNvPr>
            <p:cNvSpPr txBox="1"/>
            <p:nvPr/>
          </p:nvSpPr>
          <p:spPr>
            <a:xfrm>
              <a:off x="1478250" y="3166419"/>
              <a:ext cx="72879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F0A2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 don’t want the police involved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FF6B0C-60F7-43BE-B92E-938388012041}"/>
                </a:ext>
              </a:extLst>
            </p:cNvPr>
            <p:cNvSpPr txBox="1"/>
            <p:nvPr/>
          </p:nvSpPr>
          <p:spPr>
            <a:xfrm>
              <a:off x="2349791" y="2909230"/>
              <a:ext cx="7287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F0A2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I’m scared of more violence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95018E-7A8D-4465-8C20-AF8794244487}"/>
                </a:ext>
              </a:extLst>
            </p:cNvPr>
            <p:cNvSpPr txBox="1"/>
            <p:nvPr/>
          </p:nvSpPr>
          <p:spPr>
            <a:xfrm>
              <a:off x="2611724" y="2685394"/>
              <a:ext cx="7287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F0A2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 don’t think they will be sympathetic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3C79C8-5A62-4651-AC59-623256917EF9}"/>
                </a:ext>
              </a:extLst>
            </p:cNvPr>
            <p:cNvSpPr txBox="1"/>
            <p:nvPr/>
          </p:nvSpPr>
          <p:spPr>
            <a:xfrm>
              <a:off x="2221195" y="2151973"/>
              <a:ext cx="7287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F0A2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It’s a private / family matter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0B47149-CDAD-4DCC-9B5D-8D086AA18A5B}"/>
              </a:ext>
            </a:extLst>
          </p:cNvPr>
          <p:cNvSpPr/>
          <p:nvPr/>
        </p:nvSpPr>
        <p:spPr>
          <a:xfrm>
            <a:off x="525415" y="6091715"/>
            <a:ext cx="9139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Source: ONS, Abuse during childhood Findings from the Crime Survey for England and Wales, year ending March 2016</a:t>
            </a:r>
          </a:p>
        </p:txBody>
      </p:sp>
    </p:spTree>
    <p:extLst>
      <p:ext uri="{BB962C8B-B14F-4D97-AF65-F5344CB8AC3E}">
        <p14:creationId xmlns:p14="http://schemas.microsoft.com/office/powerpoint/2010/main" val="1987322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6 – WHAT ABOUT FALSE REPORTS?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9F289-4F5C-42DA-8F57-F23AC9D349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0700" y="1765384"/>
          <a:ext cx="3960000" cy="3960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82964508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02906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76101149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17878262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53671351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MDL2 Assets" panose="050A0102010101010101" pitchFamily="18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7332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2637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4912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6824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232593"/>
                  </a:ext>
                </a:extLst>
              </a:tr>
            </a:tbl>
          </a:graphicData>
        </a:graphic>
      </p:graphicFrame>
      <p:pic>
        <p:nvPicPr>
          <p:cNvPr id="9" name="Graphic 8" descr="Briefcase">
            <a:extLst>
              <a:ext uri="{FF2B5EF4-FFF2-40B4-BE49-F238E27FC236}">
                <a16:creationId xmlns:a16="http://schemas.microsoft.com/office/drawing/2014/main" id="{4BC7B8E2-DC39-4B3C-9C26-9842EAC70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37" y="1868926"/>
            <a:ext cx="596689" cy="596689"/>
          </a:xfrm>
          <a:prstGeom prst="rect">
            <a:avLst/>
          </a:prstGeom>
        </p:spPr>
      </p:pic>
      <p:pic>
        <p:nvPicPr>
          <p:cNvPr id="15" name="Graphic 14" descr="Briefcase">
            <a:extLst>
              <a:ext uri="{FF2B5EF4-FFF2-40B4-BE49-F238E27FC236}">
                <a16:creationId xmlns:a16="http://schemas.microsoft.com/office/drawing/2014/main" id="{11709244-6465-456A-B504-6C1006ED3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113" y="1868926"/>
            <a:ext cx="596689" cy="596689"/>
          </a:xfrm>
          <a:prstGeom prst="rect">
            <a:avLst/>
          </a:prstGeom>
        </p:spPr>
      </p:pic>
      <p:pic>
        <p:nvPicPr>
          <p:cNvPr id="16" name="Graphic 15" descr="Briefcase">
            <a:extLst>
              <a:ext uri="{FF2B5EF4-FFF2-40B4-BE49-F238E27FC236}">
                <a16:creationId xmlns:a16="http://schemas.microsoft.com/office/drawing/2014/main" id="{15BF9133-3A0A-4084-9742-0606FFE98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112" y="2664685"/>
            <a:ext cx="596689" cy="596689"/>
          </a:xfrm>
          <a:prstGeom prst="rect">
            <a:avLst/>
          </a:prstGeom>
        </p:spPr>
      </p:pic>
      <p:pic>
        <p:nvPicPr>
          <p:cNvPr id="17" name="Graphic 16" descr="Briefcase">
            <a:extLst>
              <a:ext uri="{FF2B5EF4-FFF2-40B4-BE49-F238E27FC236}">
                <a16:creationId xmlns:a16="http://schemas.microsoft.com/office/drawing/2014/main" id="{4EBD3F6F-9A3C-4800-8284-81E0ED34F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839" y="5051961"/>
            <a:ext cx="596689" cy="596689"/>
          </a:xfrm>
          <a:prstGeom prst="rect">
            <a:avLst/>
          </a:prstGeom>
        </p:spPr>
      </p:pic>
      <p:pic>
        <p:nvPicPr>
          <p:cNvPr id="18" name="Graphic 17" descr="Briefcase">
            <a:extLst>
              <a:ext uri="{FF2B5EF4-FFF2-40B4-BE49-F238E27FC236}">
                <a16:creationId xmlns:a16="http://schemas.microsoft.com/office/drawing/2014/main" id="{4225473B-7BA8-4EB1-8142-27F6A8A647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37" y="2664685"/>
            <a:ext cx="596689" cy="596689"/>
          </a:xfrm>
          <a:prstGeom prst="rect">
            <a:avLst/>
          </a:prstGeom>
        </p:spPr>
      </p:pic>
      <p:pic>
        <p:nvPicPr>
          <p:cNvPr id="20" name="Graphic 19" descr="Briefcase">
            <a:extLst>
              <a:ext uri="{FF2B5EF4-FFF2-40B4-BE49-F238E27FC236}">
                <a16:creationId xmlns:a16="http://schemas.microsoft.com/office/drawing/2014/main" id="{6DEDC880-F758-4805-BB52-86954BB98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37" y="3460444"/>
            <a:ext cx="596689" cy="596689"/>
          </a:xfrm>
          <a:prstGeom prst="rect">
            <a:avLst/>
          </a:prstGeom>
        </p:spPr>
      </p:pic>
      <p:pic>
        <p:nvPicPr>
          <p:cNvPr id="21" name="Graphic 20" descr="Briefcase">
            <a:extLst>
              <a:ext uri="{FF2B5EF4-FFF2-40B4-BE49-F238E27FC236}">
                <a16:creationId xmlns:a16="http://schemas.microsoft.com/office/drawing/2014/main" id="{C0051765-7E19-40AB-B451-12834EA7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112" y="3460444"/>
            <a:ext cx="596689" cy="596689"/>
          </a:xfrm>
          <a:prstGeom prst="rect">
            <a:avLst/>
          </a:prstGeom>
        </p:spPr>
      </p:pic>
      <p:pic>
        <p:nvPicPr>
          <p:cNvPr id="22" name="Graphic 21" descr="Briefcase">
            <a:extLst>
              <a:ext uri="{FF2B5EF4-FFF2-40B4-BE49-F238E27FC236}">
                <a16:creationId xmlns:a16="http://schemas.microsoft.com/office/drawing/2014/main" id="{1D6CB5C1-928F-4197-BE84-785FD6B39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4689" y="1868926"/>
            <a:ext cx="596689" cy="596689"/>
          </a:xfrm>
          <a:prstGeom prst="rect">
            <a:avLst/>
          </a:prstGeom>
        </p:spPr>
      </p:pic>
      <p:pic>
        <p:nvPicPr>
          <p:cNvPr id="23" name="Graphic 22" descr="Briefcase">
            <a:extLst>
              <a:ext uri="{FF2B5EF4-FFF2-40B4-BE49-F238E27FC236}">
                <a16:creationId xmlns:a16="http://schemas.microsoft.com/office/drawing/2014/main" id="{EEB3FACD-C906-4C73-B1F4-1F3A91138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264" y="1868926"/>
            <a:ext cx="596689" cy="596689"/>
          </a:xfrm>
          <a:prstGeom prst="rect">
            <a:avLst/>
          </a:prstGeom>
        </p:spPr>
      </p:pic>
      <p:pic>
        <p:nvPicPr>
          <p:cNvPr id="24" name="Graphic 23" descr="Briefcase">
            <a:extLst>
              <a:ext uri="{FF2B5EF4-FFF2-40B4-BE49-F238E27FC236}">
                <a16:creationId xmlns:a16="http://schemas.microsoft.com/office/drawing/2014/main" id="{60F0D960-3CF1-4866-BF25-E2E030127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262" y="2664685"/>
            <a:ext cx="596689" cy="596689"/>
          </a:xfrm>
          <a:prstGeom prst="rect">
            <a:avLst/>
          </a:prstGeom>
        </p:spPr>
      </p:pic>
      <p:pic>
        <p:nvPicPr>
          <p:cNvPr id="25" name="Graphic 24" descr="Briefcase">
            <a:extLst>
              <a:ext uri="{FF2B5EF4-FFF2-40B4-BE49-F238E27FC236}">
                <a16:creationId xmlns:a16="http://schemas.microsoft.com/office/drawing/2014/main" id="{2307D9D3-B78C-4026-A226-4A2A00447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4687" y="2664685"/>
            <a:ext cx="596689" cy="596689"/>
          </a:xfrm>
          <a:prstGeom prst="rect">
            <a:avLst/>
          </a:prstGeom>
        </p:spPr>
      </p:pic>
      <p:pic>
        <p:nvPicPr>
          <p:cNvPr id="26" name="Graphic 25" descr="Briefcase">
            <a:extLst>
              <a:ext uri="{FF2B5EF4-FFF2-40B4-BE49-F238E27FC236}">
                <a16:creationId xmlns:a16="http://schemas.microsoft.com/office/drawing/2014/main" id="{75BEA823-DF52-4066-9135-F915E7511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4687" y="3460444"/>
            <a:ext cx="596689" cy="596689"/>
          </a:xfrm>
          <a:prstGeom prst="rect">
            <a:avLst/>
          </a:prstGeom>
        </p:spPr>
      </p:pic>
      <p:pic>
        <p:nvPicPr>
          <p:cNvPr id="27" name="Graphic 26" descr="Briefcase">
            <a:extLst>
              <a:ext uri="{FF2B5EF4-FFF2-40B4-BE49-F238E27FC236}">
                <a16:creationId xmlns:a16="http://schemas.microsoft.com/office/drawing/2014/main" id="{C5F46A8B-CFB5-49C6-9A23-DDF9A8135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262" y="3460444"/>
            <a:ext cx="596689" cy="596689"/>
          </a:xfrm>
          <a:prstGeom prst="rect">
            <a:avLst/>
          </a:prstGeom>
        </p:spPr>
      </p:pic>
      <p:pic>
        <p:nvPicPr>
          <p:cNvPr id="28" name="Graphic 27" descr="Briefcase">
            <a:extLst>
              <a:ext uri="{FF2B5EF4-FFF2-40B4-BE49-F238E27FC236}">
                <a16:creationId xmlns:a16="http://schemas.microsoft.com/office/drawing/2014/main" id="{EB7759D7-7655-4B6D-BED7-A06B7FCE4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37" y="4256203"/>
            <a:ext cx="596689" cy="596689"/>
          </a:xfrm>
          <a:prstGeom prst="rect">
            <a:avLst/>
          </a:prstGeom>
        </p:spPr>
      </p:pic>
      <p:pic>
        <p:nvPicPr>
          <p:cNvPr id="29" name="Graphic 28" descr="Briefcase">
            <a:extLst>
              <a:ext uri="{FF2B5EF4-FFF2-40B4-BE49-F238E27FC236}">
                <a16:creationId xmlns:a16="http://schemas.microsoft.com/office/drawing/2014/main" id="{BACE8082-2B89-4430-953F-1929EE47B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113" y="4256203"/>
            <a:ext cx="596689" cy="596689"/>
          </a:xfrm>
          <a:prstGeom prst="rect">
            <a:avLst/>
          </a:prstGeom>
        </p:spPr>
      </p:pic>
      <p:pic>
        <p:nvPicPr>
          <p:cNvPr id="30" name="Graphic 29" descr="Briefcase">
            <a:extLst>
              <a:ext uri="{FF2B5EF4-FFF2-40B4-BE49-F238E27FC236}">
                <a16:creationId xmlns:a16="http://schemas.microsoft.com/office/drawing/2014/main" id="{93A6E945-A48A-4DB9-8FC8-034CDC7CC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4689" y="4256203"/>
            <a:ext cx="596689" cy="596689"/>
          </a:xfrm>
          <a:prstGeom prst="rect">
            <a:avLst/>
          </a:prstGeom>
        </p:spPr>
      </p:pic>
      <p:pic>
        <p:nvPicPr>
          <p:cNvPr id="31" name="Graphic 30" descr="Briefcase">
            <a:extLst>
              <a:ext uri="{FF2B5EF4-FFF2-40B4-BE49-F238E27FC236}">
                <a16:creationId xmlns:a16="http://schemas.microsoft.com/office/drawing/2014/main" id="{878E5D5D-80D0-4E74-AB77-697C6861E9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264" y="4256203"/>
            <a:ext cx="596689" cy="596689"/>
          </a:xfrm>
          <a:prstGeom prst="rect">
            <a:avLst/>
          </a:prstGeom>
        </p:spPr>
      </p:pic>
      <p:pic>
        <p:nvPicPr>
          <p:cNvPr id="32" name="Graphic 31" descr="Briefcase">
            <a:extLst>
              <a:ext uri="{FF2B5EF4-FFF2-40B4-BE49-F238E27FC236}">
                <a16:creationId xmlns:a16="http://schemas.microsoft.com/office/drawing/2014/main" id="{D8AE9724-F94F-4373-BC9C-1B2328984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37" y="5051961"/>
            <a:ext cx="596689" cy="596689"/>
          </a:xfrm>
          <a:prstGeom prst="rect">
            <a:avLst/>
          </a:prstGeom>
        </p:spPr>
      </p:pic>
      <p:pic>
        <p:nvPicPr>
          <p:cNvPr id="33" name="Graphic 32" descr="Briefcase">
            <a:extLst>
              <a:ext uri="{FF2B5EF4-FFF2-40B4-BE49-F238E27FC236}">
                <a16:creationId xmlns:a16="http://schemas.microsoft.com/office/drawing/2014/main" id="{D9C9A0E2-BD87-48E7-B8EC-39687FED8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112" y="5051961"/>
            <a:ext cx="596689" cy="596689"/>
          </a:xfrm>
          <a:prstGeom prst="rect">
            <a:avLst/>
          </a:prstGeom>
        </p:spPr>
      </p:pic>
      <p:pic>
        <p:nvPicPr>
          <p:cNvPr id="34" name="Graphic 33" descr="Briefcase">
            <a:extLst>
              <a:ext uri="{FF2B5EF4-FFF2-40B4-BE49-F238E27FC236}">
                <a16:creationId xmlns:a16="http://schemas.microsoft.com/office/drawing/2014/main" id="{BE151375-616A-4D42-BFBC-8F713079E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4687" y="5051961"/>
            <a:ext cx="596689" cy="596689"/>
          </a:xfrm>
          <a:prstGeom prst="rect">
            <a:avLst/>
          </a:prstGeom>
        </p:spPr>
      </p:pic>
      <p:pic>
        <p:nvPicPr>
          <p:cNvPr id="35" name="Graphic 34" descr="Briefcase">
            <a:extLst>
              <a:ext uri="{FF2B5EF4-FFF2-40B4-BE49-F238E27FC236}">
                <a16:creationId xmlns:a16="http://schemas.microsoft.com/office/drawing/2014/main" id="{AC7161FF-D268-453A-85B9-DE395F47E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262" y="5051961"/>
            <a:ext cx="596689" cy="596689"/>
          </a:xfrm>
          <a:prstGeom prst="rect">
            <a:avLst/>
          </a:prstGeom>
        </p:spPr>
      </p:pic>
      <p:pic>
        <p:nvPicPr>
          <p:cNvPr id="36" name="Graphic 35" descr="Briefcase">
            <a:extLst>
              <a:ext uri="{FF2B5EF4-FFF2-40B4-BE49-F238E27FC236}">
                <a16:creationId xmlns:a16="http://schemas.microsoft.com/office/drawing/2014/main" id="{7AEDD9C7-166D-46AE-B014-41708370B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839" y="1868926"/>
            <a:ext cx="596689" cy="596689"/>
          </a:xfrm>
          <a:prstGeom prst="rect">
            <a:avLst/>
          </a:prstGeom>
        </p:spPr>
      </p:pic>
      <p:pic>
        <p:nvPicPr>
          <p:cNvPr id="37" name="Graphic 36" descr="Briefcase">
            <a:extLst>
              <a:ext uri="{FF2B5EF4-FFF2-40B4-BE49-F238E27FC236}">
                <a16:creationId xmlns:a16="http://schemas.microsoft.com/office/drawing/2014/main" id="{8EFE6799-0C8F-4145-9756-1B41F371F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839" y="2664685"/>
            <a:ext cx="596689" cy="596689"/>
          </a:xfrm>
          <a:prstGeom prst="rect">
            <a:avLst/>
          </a:prstGeom>
        </p:spPr>
      </p:pic>
      <p:pic>
        <p:nvPicPr>
          <p:cNvPr id="38" name="Graphic 37" descr="Briefcase">
            <a:extLst>
              <a:ext uri="{FF2B5EF4-FFF2-40B4-BE49-F238E27FC236}">
                <a16:creationId xmlns:a16="http://schemas.microsoft.com/office/drawing/2014/main" id="{50B16111-2891-48A1-A6C5-374AE5A47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839" y="3460444"/>
            <a:ext cx="596689" cy="596689"/>
          </a:xfrm>
          <a:prstGeom prst="rect">
            <a:avLst/>
          </a:prstGeom>
        </p:spPr>
      </p:pic>
      <p:pic>
        <p:nvPicPr>
          <p:cNvPr id="39" name="Graphic 38" descr="Briefcase">
            <a:extLst>
              <a:ext uri="{FF2B5EF4-FFF2-40B4-BE49-F238E27FC236}">
                <a16:creationId xmlns:a16="http://schemas.microsoft.com/office/drawing/2014/main" id="{31C2DE63-13A0-4E72-A964-9284A36C3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839" y="4256203"/>
            <a:ext cx="596689" cy="59668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4F68CB2-FC81-4B94-86D4-BB3CD2FAA48D}"/>
              </a:ext>
            </a:extLst>
          </p:cNvPr>
          <p:cNvSpPr txBox="1"/>
          <p:nvPr/>
        </p:nvSpPr>
        <p:spPr>
          <a:xfrm>
            <a:off x="5143500" y="1765384"/>
            <a:ext cx="6499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Some people find it hard to know whether to trust a report of sexual abuse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Indeed, some claims of child sexual abuse are false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Knowingly making a false report to the police is rightly considered a criminal act in itself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It wastes valuable police time, undermines the credibility of genuine cases of abuse, as well as being damaging to those implicated in the falsified claims, including the child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So, how common is this problem?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615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3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COURSE AIMS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BA556-2A66-465E-B433-40A41E5924F2}"/>
              </a:ext>
            </a:extLst>
          </p:cNvPr>
          <p:cNvSpPr txBox="1"/>
          <p:nvPr/>
        </p:nvSpPr>
        <p:spPr>
          <a:xfrm>
            <a:off x="449580" y="1898412"/>
            <a:ext cx="11292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RAISE AWARENESS OF SEXUAL ABUSE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hat it 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What are the facts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What are the myths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Why it happens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How it happens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2324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6 – WHAT ABOUT FALSE REPORTS?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9F289-4F5C-42DA-8F57-F23AC9D3496E}"/>
              </a:ext>
            </a:extLst>
          </p:cNvPr>
          <p:cNvGraphicFramePr>
            <a:graphicFrameLocks noGrp="1"/>
          </p:cNvGraphicFramePr>
          <p:nvPr/>
        </p:nvGraphicFramePr>
        <p:xfrm>
          <a:off x="520700" y="1762336"/>
          <a:ext cx="3960000" cy="3960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82964508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02906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76101149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17878262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53671351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MDL2 Assets" panose="050A0102010101010101" pitchFamily="18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7332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2637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4912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6824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232593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E4F68CB2-FC81-4B94-86D4-BB3CD2FAA48D}"/>
              </a:ext>
            </a:extLst>
          </p:cNvPr>
          <p:cNvSpPr txBox="1"/>
          <p:nvPr/>
        </p:nvSpPr>
        <p:spPr>
          <a:xfrm>
            <a:off x="5143500" y="1684147"/>
            <a:ext cx="6530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In a study of reported cases of child sexual abuse,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around 5% of reported cases were later found to be false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This may actually seem quite high – although it is similar to false reporting rates for other types of crime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Crucially, though, these false reports were usually made by adults in custody disputes and by older adolescents –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not by children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pic>
        <p:nvPicPr>
          <p:cNvPr id="42" name="Graphic 41" descr="Briefcase">
            <a:extLst>
              <a:ext uri="{FF2B5EF4-FFF2-40B4-BE49-F238E27FC236}">
                <a16:creationId xmlns:a16="http://schemas.microsoft.com/office/drawing/2014/main" id="{5D5B3919-5638-4656-BBFD-64B21B072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37" y="1868926"/>
            <a:ext cx="596689" cy="596689"/>
          </a:xfrm>
          <a:prstGeom prst="rect">
            <a:avLst/>
          </a:prstGeom>
        </p:spPr>
      </p:pic>
      <p:pic>
        <p:nvPicPr>
          <p:cNvPr id="43" name="Graphic 42" descr="Briefcase">
            <a:extLst>
              <a:ext uri="{FF2B5EF4-FFF2-40B4-BE49-F238E27FC236}">
                <a16:creationId xmlns:a16="http://schemas.microsoft.com/office/drawing/2014/main" id="{C7AB4757-76E8-4927-9599-1085906FB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113" y="1868926"/>
            <a:ext cx="596689" cy="596689"/>
          </a:xfrm>
          <a:prstGeom prst="rect">
            <a:avLst/>
          </a:prstGeom>
        </p:spPr>
      </p:pic>
      <p:pic>
        <p:nvPicPr>
          <p:cNvPr id="44" name="Graphic 43" descr="Briefcase">
            <a:extLst>
              <a:ext uri="{FF2B5EF4-FFF2-40B4-BE49-F238E27FC236}">
                <a16:creationId xmlns:a16="http://schemas.microsoft.com/office/drawing/2014/main" id="{797A42C6-9A3E-4FDD-89E9-FD231E278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112" y="2664685"/>
            <a:ext cx="596689" cy="596689"/>
          </a:xfrm>
          <a:prstGeom prst="rect">
            <a:avLst/>
          </a:prstGeom>
        </p:spPr>
      </p:pic>
      <p:pic>
        <p:nvPicPr>
          <p:cNvPr id="45" name="Graphic 44" descr="Briefcase">
            <a:extLst>
              <a:ext uri="{FF2B5EF4-FFF2-40B4-BE49-F238E27FC236}">
                <a16:creationId xmlns:a16="http://schemas.microsoft.com/office/drawing/2014/main" id="{FAEA80A0-959B-4B64-9B4A-A9CEAA7616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9839" y="5051961"/>
            <a:ext cx="596689" cy="596689"/>
          </a:xfrm>
          <a:prstGeom prst="rect">
            <a:avLst/>
          </a:prstGeom>
        </p:spPr>
      </p:pic>
      <p:pic>
        <p:nvPicPr>
          <p:cNvPr id="46" name="Graphic 45" descr="Briefcase">
            <a:extLst>
              <a:ext uri="{FF2B5EF4-FFF2-40B4-BE49-F238E27FC236}">
                <a16:creationId xmlns:a16="http://schemas.microsoft.com/office/drawing/2014/main" id="{8AFA007C-9F73-416F-B172-1152BE389E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37" y="2664685"/>
            <a:ext cx="596689" cy="596689"/>
          </a:xfrm>
          <a:prstGeom prst="rect">
            <a:avLst/>
          </a:prstGeom>
        </p:spPr>
      </p:pic>
      <p:pic>
        <p:nvPicPr>
          <p:cNvPr id="47" name="Graphic 46" descr="Briefcase">
            <a:extLst>
              <a:ext uri="{FF2B5EF4-FFF2-40B4-BE49-F238E27FC236}">
                <a16:creationId xmlns:a16="http://schemas.microsoft.com/office/drawing/2014/main" id="{2D0055BF-D932-4F25-9217-A5EC8B0C0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37" y="3460444"/>
            <a:ext cx="596689" cy="596689"/>
          </a:xfrm>
          <a:prstGeom prst="rect">
            <a:avLst/>
          </a:prstGeom>
        </p:spPr>
      </p:pic>
      <p:pic>
        <p:nvPicPr>
          <p:cNvPr id="48" name="Graphic 47" descr="Briefcase">
            <a:extLst>
              <a:ext uri="{FF2B5EF4-FFF2-40B4-BE49-F238E27FC236}">
                <a16:creationId xmlns:a16="http://schemas.microsoft.com/office/drawing/2014/main" id="{47B4D27C-7A10-490F-B582-118DF4A53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112" y="3460444"/>
            <a:ext cx="596689" cy="596689"/>
          </a:xfrm>
          <a:prstGeom prst="rect">
            <a:avLst/>
          </a:prstGeom>
        </p:spPr>
      </p:pic>
      <p:pic>
        <p:nvPicPr>
          <p:cNvPr id="49" name="Graphic 48" descr="Briefcase">
            <a:extLst>
              <a:ext uri="{FF2B5EF4-FFF2-40B4-BE49-F238E27FC236}">
                <a16:creationId xmlns:a16="http://schemas.microsoft.com/office/drawing/2014/main" id="{0851C34B-A788-4324-B526-771918E7F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4689" y="1868926"/>
            <a:ext cx="596689" cy="596689"/>
          </a:xfrm>
          <a:prstGeom prst="rect">
            <a:avLst/>
          </a:prstGeom>
        </p:spPr>
      </p:pic>
      <p:pic>
        <p:nvPicPr>
          <p:cNvPr id="50" name="Graphic 49" descr="Briefcase">
            <a:extLst>
              <a:ext uri="{FF2B5EF4-FFF2-40B4-BE49-F238E27FC236}">
                <a16:creationId xmlns:a16="http://schemas.microsoft.com/office/drawing/2014/main" id="{C0144AB2-217E-431E-B01C-F4D38BD79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264" y="1868926"/>
            <a:ext cx="596689" cy="596689"/>
          </a:xfrm>
          <a:prstGeom prst="rect">
            <a:avLst/>
          </a:prstGeom>
        </p:spPr>
      </p:pic>
      <p:pic>
        <p:nvPicPr>
          <p:cNvPr id="51" name="Graphic 50" descr="Briefcase">
            <a:extLst>
              <a:ext uri="{FF2B5EF4-FFF2-40B4-BE49-F238E27FC236}">
                <a16:creationId xmlns:a16="http://schemas.microsoft.com/office/drawing/2014/main" id="{10C84176-834B-4554-841B-9322899C7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262" y="2664685"/>
            <a:ext cx="596689" cy="596689"/>
          </a:xfrm>
          <a:prstGeom prst="rect">
            <a:avLst/>
          </a:prstGeom>
        </p:spPr>
      </p:pic>
      <p:pic>
        <p:nvPicPr>
          <p:cNvPr id="52" name="Graphic 51" descr="Briefcase">
            <a:extLst>
              <a:ext uri="{FF2B5EF4-FFF2-40B4-BE49-F238E27FC236}">
                <a16:creationId xmlns:a16="http://schemas.microsoft.com/office/drawing/2014/main" id="{2892F862-2EBE-4446-ABF0-983A53F4F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4687" y="2664685"/>
            <a:ext cx="596689" cy="596689"/>
          </a:xfrm>
          <a:prstGeom prst="rect">
            <a:avLst/>
          </a:prstGeom>
        </p:spPr>
      </p:pic>
      <p:pic>
        <p:nvPicPr>
          <p:cNvPr id="53" name="Graphic 52" descr="Briefcase">
            <a:extLst>
              <a:ext uri="{FF2B5EF4-FFF2-40B4-BE49-F238E27FC236}">
                <a16:creationId xmlns:a16="http://schemas.microsoft.com/office/drawing/2014/main" id="{4C45D9CC-645F-4D2E-8435-DCEDAA456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4687" y="3460444"/>
            <a:ext cx="596689" cy="596689"/>
          </a:xfrm>
          <a:prstGeom prst="rect">
            <a:avLst/>
          </a:prstGeom>
        </p:spPr>
      </p:pic>
      <p:pic>
        <p:nvPicPr>
          <p:cNvPr id="54" name="Graphic 53" descr="Briefcase">
            <a:extLst>
              <a:ext uri="{FF2B5EF4-FFF2-40B4-BE49-F238E27FC236}">
                <a16:creationId xmlns:a16="http://schemas.microsoft.com/office/drawing/2014/main" id="{43F3DC3A-E64A-4FA7-8DDA-0B962D368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262" y="3460444"/>
            <a:ext cx="596689" cy="596689"/>
          </a:xfrm>
          <a:prstGeom prst="rect">
            <a:avLst/>
          </a:prstGeom>
        </p:spPr>
      </p:pic>
      <p:pic>
        <p:nvPicPr>
          <p:cNvPr id="55" name="Graphic 54" descr="Briefcase">
            <a:extLst>
              <a:ext uri="{FF2B5EF4-FFF2-40B4-BE49-F238E27FC236}">
                <a16:creationId xmlns:a16="http://schemas.microsoft.com/office/drawing/2014/main" id="{1234D23B-98F6-4E53-A2D2-9C2914718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37" y="4256203"/>
            <a:ext cx="596689" cy="596689"/>
          </a:xfrm>
          <a:prstGeom prst="rect">
            <a:avLst/>
          </a:prstGeom>
        </p:spPr>
      </p:pic>
      <p:pic>
        <p:nvPicPr>
          <p:cNvPr id="56" name="Graphic 55" descr="Briefcase">
            <a:extLst>
              <a:ext uri="{FF2B5EF4-FFF2-40B4-BE49-F238E27FC236}">
                <a16:creationId xmlns:a16="http://schemas.microsoft.com/office/drawing/2014/main" id="{B59FC0CE-22C7-4035-B66E-EBF6CFEED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113" y="4256203"/>
            <a:ext cx="596689" cy="596689"/>
          </a:xfrm>
          <a:prstGeom prst="rect">
            <a:avLst/>
          </a:prstGeom>
        </p:spPr>
      </p:pic>
      <p:pic>
        <p:nvPicPr>
          <p:cNvPr id="57" name="Graphic 56" descr="Briefcase">
            <a:extLst>
              <a:ext uri="{FF2B5EF4-FFF2-40B4-BE49-F238E27FC236}">
                <a16:creationId xmlns:a16="http://schemas.microsoft.com/office/drawing/2014/main" id="{A76DC7E2-0830-4D40-A265-2B9344FD0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4689" y="4256203"/>
            <a:ext cx="596689" cy="596689"/>
          </a:xfrm>
          <a:prstGeom prst="rect">
            <a:avLst/>
          </a:prstGeom>
        </p:spPr>
      </p:pic>
      <p:pic>
        <p:nvPicPr>
          <p:cNvPr id="58" name="Graphic 57" descr="Briefcase">
            <a:extLst>
              <a:ext uri="{FF2B5EF4-FFF2-40B4-BE49-F238E27FC236}">
                <a16:creationId xmlns:a16="http://schemas.microsoft.com/office/drawing/2014/main" id="{7B46713C-055A-428C-B054-3F34CF455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264" y="4256203"/>
            <a:ext cx="596689" cy="596689"/>
          </a:xfrm>
          <a:prstGeom prst="rect">
            <a:avLst/>
          </a:prstGeom>
        </p:spPr>
      </p:pic>
      <p:pic>
        <p:nvPicPr>
          <p:cNvPr id="59" name="Graphic 58" descr="Briefcase">
            <a:extLst>
              <a:ext uri="{FF2B5EF4-FFF2-40B4-BE49-F238E27FC236}">
                <a16:creationId xmlns:a16="http://schemas.microsoft.com/office/drawing/2014/main" id="{A5DA3C0D-18C6-43CD-8572-66ED8FC07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37" y="5051961"/>
            <a:ext cx="596689" cy="596689"/>
          </a:xfrm>
          <a:prstGeom prst="rect">
            <a:avLst/>
          </a:prstGeom>
        </p:spPr>
      </p:pic>
      <p:pic>
        <p:nvPicPr>
          <p:cNvPr id="60" name="Graphic 59" descr="Briefcase">
            <a:extLst>
              <a:ext uri="{FF2B5EF4-FFF2-40B4-BE49-F238E27FC236}">
                <a16:creationId xmlns:a16="http://schemas.microsoft.com/office/drawing/2014/main" id="{0BECBDCD-D5A6-4D8B-89F1-5A5E7C32C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112" y="5051961"/>
            <a:ext cx="596689" cy="596689"/>
          </a:xfrm>
          <a:prstGeom prst="rect">
            <a:avLst/>
          </a:prstGeom>
        </p:spPr>
      </p:pic>
      <p:pic>
        <p:nvPicPr>
          <p:cNvPr id="61" name="Graphic 60" descr="Briefcase">
            <a:extLst>
              <a:ext uri="{FF2B5EF4-FFF2-40B4-BE49-F238E27FC236}">
                <a16:creationId xmlns:a16="http://schemas.microsoft.com/office/drawing/2014/main" id="{C96D43CD-094C-479E-90E3-38F5E402B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4687" y="5051961"/>
            <a:ext cx="596689" cy="596689"/>
          </a:xfrm>
          <a:prstGeom prst="rect">
            <a:avLst/>
          </a:prstGeom>
        </p:spPr>
      </p:pic>
      <p:pic>
        <p:nvPicPr>
          <p:cNvPr id="62" name="Graphic 61" descr="Briefcase">
            <a:extLst>
              <a:ext uri="{FF2B5EF4-FFF2-40B4-BE49-F238E27FC236}">
                <a16:creationId xmlns:a16="http://schemas.microsoft.com/office/drawing/2014/main" id="{E48C22F3-10E7-41EC-8A8E-A73C5B6D4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262" y="5051961"/>
            <a:ext cx="596689" cy="596689"/>
          </a:xfrm>
          <a:prstGeom prst="rect">
            <a:avLst/>
          </a:prstGeom>
        </p:spPr>
      </p:pic>
      <p:pic>
        <p:nvPicPr>
          <p:cNvPr id="63" name="Graphic 62" descr="Briefcase">
            <a:extLst>
              <a:ext uri="{FF2B5EF4-FFF2-40B4-BE49-F238E27FC236}">
                <a16:creationId xmlns:a16="http://schemas.microsoft.com/office/drawing/2014/main" id="{3DFE4A88-C796-498F-9409-89B5E98CA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839" y="1868926"/>
            <a:ext cx="596689" cy="596689"/>
          </a:xfrm>
          <a:prstGeom prst="rect">
            <a:avLst/>
          </a:prstGeom>
        </p:spPr>
      </p:pic>
      <p:pic>
        <p:nvPicPr>
          <p:cNvPr id="64" name="Graphic 63" descr="Briefcase">
            <a:extLst>
              <a:ext uri="{FF2B5EF4-FFF2-40B4-BE49-F238E27FC236}">
                <a16:creationId xmlns:a16="http://schemas.microsoft.com/office/drawing/2014/main" id="{9AC1439E-279D-4159-8E5F-295791766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839" y="2664685"/>
            <a:ext cx="596689" cy="596689"/>
          </a:xfrm>
          <a:prstGeom prst="rect">
            <a:avLst/>
          </a:prstGeom>
        </p:spPr>
      </p:pic>
      <p:pic>
        <p:nvPicPr>
          <p:cNvPr id="65" name="Graphic 64" descr="Briefcase">
            <a:extLst>
              <a:ext uri="{FF2B5EF4-FFF2-40B4-BE49-F238E27FC236}">
                <a16:creationId xmlns:a16="http://schemas.microsoft.com/office/drawing/2014/main" id="{F2543BC5-BF85-4E2A-B940-A1A526DDA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839" y="3460444"/>
            <a:ext cx="596689" cy="596689"/>
          </a:xfrm>
          <a:prstGeom prst="rect">
            <a:avLst/>
          </a:prstGeom>
        </p:spPr>
      </p:pic>
      <p:pic>
        <p:nvPicPr>
          <p:cNvPr id="66" name="Graphic 65" descr="Briefcase">
            <a:extLst>
              <a:ext uri="{FF2B5EF4-FFF2-40B4-BE49-F238E27FC236}">
                <a16:creationId xmlns:a16="http://schemas.microsoft.com/office/drawing/2014/main" id="{C60AF22D-CE6B-40B4-BA90-BD1AE2AFB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839" y="4256203"/>
            <a:ext cx="596689" cy="59668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A2D32D7-09D8-47FB-9FD8-E9FF086226D6}"/>
              </a:ext>
            </a:extLst>
          </p:cNvPr>
          <p:cNvSpPr/>
          <p:nvPr/>
        </p:nvSpPr>
        <p:spPr>
          <a:xfrm>
            <a:off x="487315" y="6091715"/>
            <a:ext cx="410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Source: False Allegations of Sexual Abuse by Children and Adolescents (1989) - Everson M, Boat B</a:t>
            </a:r>
          </a:p>
        </p:txBody>
      </p:sp>
    </p:spTree>
    <p:extLst>
      <p:ext uri="{BB962C8B-B14F-4D97-AF65-F5344CB8AC3E}">
        <p14:creationId xmlns:p14="http://schemas.microsoft.com/office/powerpoint/2010/main" val="1835718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6 – WHAT ABOUT FALSE REPORTS?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014C94-FC4F-4C3E-918F-35B98D621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0700" y="1755986"/>
          <a:ext cx="3990336" cy="39903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5024">
                  <a:extLst>
                    <a:ext uri="{9D8B030D-6E8A-4147-A177-3AD203B41FA5}">
                      <a16:colId xmlns:a16="http://schemas.microsoft.com/office/drawing/2014/main" val="88947920"/>
                    </a:ext>
                  </a:extLst>
                </a:gridCol>
                <a:gridCol w="285024">
                  <a:extLst>
                    <a:ext uri="{9D8B030D-6E8A-4147-A177-3AD203B41FA5}">
                      <a16:colId xmlns:a16="http://schemas.microsoft.com/office/drawing/2014/main" val="4123441905"/>
                    </a:ext>
                  </a:extLst>
                </a:gridCol>
                <a:gridCol w="285024">
                  <a:extLst>
                    <a:ext uri="{9D8B030D-6E8A-4147-A177-3AD203B41FA5}">
                      <a16:colId xmlns:a16="http://schemas.microsoft.com/office/drawing/2014/main" val="1771256364"/>
                    </a:ext>
                  </a:extLst>
                </a:gridCol>
                <a:gridCol w="285024">
                  <a:extLst>
                    <a:ext uri="{9D8B030D-6E8A-4147-A177-3AD203B41FA5}">
                      <a16:colId xmlns:a16="http://schemas.microsoft.com/office/drawing/2014/main" val="892092800"/>
                    </a:ext>
                  </a:extLst>
                </a:gridCol>
                <a:gridCol w="285024">
                  <a:extLst>
                    <a:ext uri="{9D8B030D-6E8A-4147-A177-3AD203B41FA5}">
                      <a16:colId xmlns:a16="http://schemas.microsoft.com/office/drawing/2014/main" val="2139314422"/>
                    </a:ext>
                  </a:extLst>
                </a:gridCol>
                <a:gridCol w="285024">
                  <a:extLst>
                    <a:ext uri="{9D8B030D-6E8A-4147-A177-3AD203B41FA5}">
                      <a16:colId xmlns:a16="http://schemas.microsoft.com/office/drawing/2014/main" val="2926355049"/>
                    </a:ext>
                  </a:extLst>
                </a:gridCol>
                <a:gridCol w="285024">
                  <a:extLst>
                    <a:ext uri="{9D8B030D-6E8A-4147-A177-3AD203B41FA5}">
                      <a16:colId xmlns:a16="http://schemas.microsoft.com/office/drawing/2014/main" val="1291736868"/>
                    </a:ext>
                  </a:extLst>
                </a:gridCol>
                <a:gridCol w="285024">
                  <a:extLst>
                    <a:ext uri="{9D8B030D-6E8A-4147-A177-3AD203B41FA5}">
                      <a16:colId xmlns:a16="http://schemas.microsoft.com/office/drawing/2014/main" val="1647758483"/>
                    </a:ext>
                  </a:extLst>
                </a:gridCol>
                <a:gridCol w="285024">
                  <a:extLst>
                    <a:ext uri="{9D8B030D-6E8A-4147-A177-3AD203B41FA5}">
                      <a16:colId xmlns:a16="http://schemas.microsoft.com/office/drawing/2014/main" val="28169217"/>
                    </a:ext>
                  </a:extLst>
                </a:gridCol>
                <a:gridCol w="285024">
                  <a:extLst>
                    <a:ext uri="{9D8B030D-6E8A-4147-A177-3AD203B41FA5}">
                      <a16:colId xmlns:a16="http://schemas.microsoft.com/office/drawing/2014/main" val="533268667"/>
                    </a:ext>
                  </a:extLst>
                </a:gridCol>
                <a:gridCol w="285024">
                  <a:extLst>
                    <a:ext uri="{9D8B030D-6E8A-4147-A177-3AD203B41FA5}">
                      <a16:colId xmlns:a16="http://schemas.microsoft.com/office/drawing/2014/main" val="2049823652"/>
                    </a:ext>
                  </a:extLst>
                </a:gridCol>
                <a:gridCol w="285024">
                  <a:extLst>
                    <a:ext uri="{9D8B030D-6E8A-4147-A177-3AD203B41FA5}">
                      <a16:colId xmlns:a16="http://schemas.microsoft.com/office/drawing/2014/main" val="1993553819"/>
                    </a:ext>
                  </a:extLst>
                </a:gridCol>
                <a:gridCol w="285024">
                  <a:extLst>
                    <a:ext uri="{9D8B030D-6E8A-4147-A177-3AD203B41FA5}">
                      <a16:colId xmlns:a16="http://schemas.microsoft.com/office/drawing/2014/main" val="128706399"/>
                    </a:ext>
                  </a:extLst>
                </a:gridCol>
                <a:gridCol w="285024">
                  <a:extLst>
                    <a:ext uri="{9D8B030D-6E8A-4147-A177-3AD203B41FA5}">
                      <a16:colId xmlns:a16="http://schemas.microsoft.com/office/drawing/2014/main" val="1293785932"/>
                    </a:ext>
                  </a:extLst>
                </a:gridCol>
              </a:tblGrid>
              <a:tr h="28502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84033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603815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364209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095135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83829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301832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73511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621842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729918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72356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806592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17485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914149"/>
                  </a:ext>
                </a:extLst>
              </a:tr>
              <a:tr h="28502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rgbClr val="9B08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72396" marB="7239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10424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C3F4803-3718-41F5-82BC-5F8BB6CD2C57}"/>
              </a:ext>
            </a:extLst>
          </p:cNvPr>
          <p:cNvSpPr txBox="1"/>
          <p:nvPr/>
        </p:nvSpPr>
        <p:spPr>
          <a:xfrm>
            <a:off x="5143500" y="1651267"/>
            <a:ext cx="6560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In the context of cases that are not reported, the picture of false reports looks quite different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Because sexual offences are frequently under-reported, there are likely to be many cases that are never brought to the police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27201F-E64A-41B9-9517-4692BB70A79A}"/>
              </a:ext>
            </a:extLst>
          </p:cNvPr>
          <p:cNvSpPr/>
          <p:nvPr/>
        </p:nvSpPr>
        <p:spPr>
          <a:xfrm>
            <a:off x="5143500" y="5245796"/>
            <a:ext cx="656082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False Allegations of Sexual Abuse by Children and Adolescents (1989) - Everson &amp; Boat;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“38,000 offences reported per year; 1 in 20 children abused during childhood.” NSPCC - How safe are our children? (2017);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“1 in 6 children abused in childhood”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Pereda, Guilera, Forns, Gomez-Benito (2009);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“12% of offences reported” - Hanson, Resnick, Saunders, Kilpatrick &amp; Best (1999)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EAA230-7730-4BB0-BB0C-37E40A28C3CE}"/>
              </a:ext>
            </a:extLst>
          </p:cNvPr>
          <p:cNvGrpSpPr/>
          <p:nvPr/>
        </p:nvGrpSpPr>
        <p:grpSpPr>
          <a:xfrm>
            <a:off x="3149708" y="4389120"/>
            <a:ext cx="1305900" cy="1298756"/>
            <a:chOff x="3846636" y="5082236"/>
            <a:chExt cx="608971" cy="605640"/>
          </a:xfrm>
        </p:grpSpPr>
        <p:pic>
          <p:nvPicPr>
            <p:cNvPr id="18" name="Graphic 17" descr="Briefcase">
              <a:extLst>
                <a:ext uri="{FF2B5EF4-FFF2-40B4-BE49-F238E27FC236}">
                  <a16:creationId xmlns:a16="http://schemas.microsoft.com/office/drawing/2014/main" id="{1DDEA6D8-0922-4FAB-A163-A0B50D38D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73007" y="5605306"/>
              <a:ext cx="82570" cy="82570"/>
            </a:xfrm>
            <a:prstGeom prst="rect">
              <a:avLst/>
            </a:prstGeom>
          </p:spPr>
        </p:pic>
        <p:pic>
          <p:nvPicPr>
            <p:cNvPr id="20" name="Graphic 19" descr="Briefcase">
              <a:extLst>
                <a:ext uri="{FF2B5EF4-FFF2-40B4-BE49-F238E27FC236}">
                  <a16:creationId xmlns:a16="http://schemas.microsoft.com/office/drawing/2014/main" id="{5E33DC67-1CF9-4100-8C92-E148FD2B8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41272" y="5605306"/>
              <a:ext cx="82570" cy="82570"/>
            </a:xfrm>
            <a:prstGeom prst="rect">
              <a:avLst/>
            </a:prstGeom>
          </p:spPr>
        </p:pic>
        <p:pic>
          <p:nvPicPr>
            <p:cNvPr id="21" name="Graphic 20" descr="Briefcase">
              <a:extLst>
                <a:ext uri="{FF2B5EF4-FFF2-40B4-BE49-F238E27FC236}">
                  <a16:creationId xmlns:a16="http://schemas.microsoft.com/office/drawing/2014/main" id="{E38FF778-8124-476E-BB8F-965750074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09537" y="5605306"/>
              <a:ext cx="82570" cy="82570"/>
            </a:xfrm>
            <a:prstGeom prst="rect">
              <a:avLst/>
            </a:prstGeom>
          </p:spPr>
        </p:pic>
        <p:pic>
          <p:nvPicPr>
            <p:cNvPr id="22" name="Graphic 21" descr="Briefcase">
              <a:extLst>
                <a:ext uri="{FF2B5EF4-FFF2-40B4-BE49-F238E27FC236}">
                  <a16:creationId xmlns:a16="http://schemas.microsoft.com/office/drawing/2014/main" id="{6DDFA93D-C022-42C8-A501-32162DBF1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7802" y="5605306"/>
              <a:ext cx="82570" cy="82570"/>
            </a:xfrm>
            <a:prstGeom prst="rect">
              <a:avLst/>
            </a:prstGeom>
          </p:spPr>
        </p:pic>
        <p:pic>
          <p:nvPicPr>
            <p:cNvPr id="23" name="Graphic 22" descr="Briefcase">
              <a:extLst>
                <a:ext uri="{FF2B5EF4-FFF2-40B4-BE49-F238E27FC236}">
                  <a16:creationId xmlns:a16="http://schemas.microsoft.com/office/drawing/2014/main" id="{B7D9FAD7-E9D7-4FFC-92ED-7DBB45771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46636" y="5605306"/>
              <a:ext cx="82570" cy="82570"/>
            </a:xfrm>
            <a:prstGeom prst="rect">
              <a:avLst/>
            </a:prstGeom>
          </p:spPr>
        </p:pic>
        <p:pic>
          <p:nvPicPr>
            <p:cNvPr id="24" name="Graphic 23" descr="Briefcase">
              <a:extLst>
                <a:ext uri="{FF2B5EF4-FFF2-40B4-BE49-F238E27FC236}">
                  <a16:creationId xmlns:a16="http://schemas.microsoft.com/office/drawing/2014/main" id="{C1641778-58AE-48F8-8F7A-E91528E7D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46636" y="5475507"/>
              <a:ext cx="82570" cy="82570"/>
            </a:xfrm>
            <a:prstGeom prst="rect">
              <a:avLst/>
            </a:prstGeom>
          </p:spPr>
        </p:pic>
        <p:pic>
          <p:nvPicPr>
            <p:cNvPr id="25" name="Graphic 24" descr="Briefcase">
              <a:extLst>
                <a:ext uri="{FF2B5EF4-FFF2-40B4-BE49-F238E27FC236}">
                  <a16:creationId xmlns:a16="http://schemas.microsoft.com/office/drawing/2014/main" id="{BA41A79F-5510-4C31-B11A-E30DBD711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41272" y="5475507"/>
              <a:ext cx="82570" cy="82570"/>
            </a:xfrm>
            <a:prstGeom prst="rect">
              <a:avLst/>
            </a:prstGeom>
          </p:spPr>
        </p:pic>
        <p:pic>
          <p:nvPicPr>
            <p:cNvPr id="26" name="Graphic 25" descr="Briefcase">
              <a:extLst>
                <a:ext uri="{FF2B5EF4-FFF2-40B4-BE49-F238E27FC236}">
                  <a16:creationId xmlns:a16="http://schemas.microsoft.com/office/drawing/2014/main" id="{799F542F-023C-4D2D-B459-F927061AA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09537" y="5475507"/>
              <a:ext cx="82570" cy="82570"/>
            </a:xfrm>
            <a:prstGeom prst="rect">
              <a:avLst/>
            </a:prstGeom>
          </p:spPr>
        </p:pic>
        <p:pic>
          <p:nvPicPr>
            <p:cNvPr id="27" name="Graphic 26" descr="Briefcase">
              <a:extLst>
                <a:ext uri="{FF2B5EF4-FFF2-40B4-BE49-F238E27FC236}">
                  <a16:creationId xmlns:a16="http://schemas.microsoft.com/office/drawing/2014/main" id="{D667879E-B677-4B7D-A76E-2EA425082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7802" y="5475507"/>
              <a:ext cx="82570" cy="82570"/>
            </a:xfrm>
            <a:prstGeom prst="rect">
              <a:avLst/>
            </a:prstGeom>
          </p:spPr>
        </p:pic>
        <p:pic>
          <p:nvPicPr>
            <p:cNvPr id="28" name="Graphic 27" descr="Briefcase">
              <a:extLst>
                <a:ext uri="{FF2B5EF4-FFF2-40B4-BE49-F238E27FC236}">
                  <a16:creationId xmlns:a16="http://schemas.microsoft.com/office/drawing/2014/main" id="{DDE528CB-9C9F-49A4-8BAA-B3310B19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41272" y="5345708"/>
              <a:ext cx="82570" cy="82570"/>
            </a:xfrm>
            <a:prstGeom prst="rect">
              <a:avLst/>
            </a:prstGeom>
          </p:spPr>
        </p:pic>
        <p:pic>
          <p:nvPicPr>
            <p:cNvPr id="29" name="Graphic 28" descr="Briefcase">
              <a:extLst>
                <a:ext uri="{FF2B5EF4-FFF2-40B4-BE49-F238E27FC236}">
                  <a16:creationId xmlns:a16="http://schemas.microsoft.com/office/drawing/2014/main" id="{4C0720C2-497F-4887-A0B8-4D5456F73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09537" y="5345708"/>
              <a:ext cx="82570" cy="82570"/>
            </a:xfrm>
            <a:prstGeom prst="rect">
              <a:avLst/>
            </a:prstGeom>
          </p:spPr>
        </p:pic>
        <p:pic>
          <p:nvPicPr>
            <p:cNvPr id="30" name="Graphic 29" descr="Briefcase">
              <a:extLst>
                <a:ext uri="{FF2B5EF4-FFF2-40B4-BE49-F238E27FC236}">
                  <a16:creationId xmlns:a16="http://schemas.microsoft.com/office/drawing/2014/main" id="{38468D2C-4FDE-4B5C-B278-4FFB0EFC0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7802" y="5345708"/>
              <a:ext cx="82570" cy="82570"/>
            </a:xfrm>
            <a:prstGeom prst="rect">
              <a:avLst/>
            </a:prstGeom>
          </p:spPr>
        </p:pic>
        <p:pic>
          <p:nvPicPr>
            <p:cNvPr id="31" name="Graphic 30" descr="Briefcase">
              <a:extLst>
                <a:ext uri="{FF2B5EF4-FFF2-40B4-BE49-F238E27FC236}">
                  <a16:creationId xmlns:a16="http://schemas.microsoft.com/office/drawing/2014/main" id="{E859EDE8-F5CE-4F2E-B28F-8B9A6E6DD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46636" y="5345708"/>
              <a:ext cx="82570" cy="82570"/>
            </a:xfrm>
            <a:prstGeom prst="rect">
              <a:avLst/>
            </a:prstGeom>
          </p:spPr>
        </p:pic>
        <p:pic>
          <p:nvPicPr>
            <p:cNvPr id="32" name="Graphic 31" descr="Briefcase">
              <a:extLst>
                <a:ext uri="{FF2B5EF4-FFF2-40B4-BE49-F238E27FC236}">
                  <a16:creationId xmlns:a16="http://schemas.microsoft.com/office/drawing/2014/main" id="{3E683455-CDC8-490F-BA25-100B7C43A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46636" y="5215909"/>
              <a:ext cx="82570" cy="82570"/>
            </a:xfrm>
            <a:prstGeom prst="rect">
              <a:avLst/>
            </a:prstGeom>
          </p:spPr>
        </p:pic>
        <p:pic>
          <p:nvPicPr>
            <p:cNvPr id="33" name="Graphic 32" descr="Briefcase">
              <a:extLst>
                <a:ext uri="{FF2B5EF4-FFF2-40B4-BE49-F238E27FC236}">
                  <a16:creationId xmlns:a16="http://schemas.microsoft.com/office/drawing/2014/main" id="{419ADFE5-638E-4F91-95CE-B5FADFE48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41272" y="5215909"/>
              <a:ext cx="82570" cy="82570"/>
            </a:xfrm>
            <a:prstGeom prst="rect">
              <a:avLst/>
            </a:prstGeom>
          </p:spPr>
        </p:pic>
        <p:pic>
          <p:nvPicPr>
            <p:cNvPr id="34" name="Graphic 33" descr="Briefcase">
              <a:extLst>
                <a:ext uri="{FF2B5EF4-FFF2-40B4-BE49-F238E27FC236}">
                  <a16:creationId xmlns:a16="http://schemas.microsoft.com/office/drawing/2014/main" id="{2C80DB8A-EFD1-40D7-B523-56BB8D166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09537" y="5215909"/>
              <a:ext cx="82570" cy="82570"/>
            </a:xfrm>
            <a:prstGeom prst="rect">
              <a:avLst/>
            </a:prstGeom>
          </p:spPr>
        </p:pic>
        <p:pic>
          <p:nvPicPr>
            <p:cNvPr id="35" name="Graphic 34" descr="Briefcase">
              <a:extLst>
                <a:ext uri="{FF2B5EF4-FFF2-40B4-BE49-F238E27FC236}">
                  <a16:creationId xmlns:a16="http://schemas.microsoft.com/office/drawing/2014/main" id="{28ADCB33-0C33-42C8-B5AB-761ADB52A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7802" y="5215909"/>
              <a:ext cx="82570" cy="82570"/>
            </a:xfrm>
            <a:prstGeom prst="rect">
              <a:avLst/>
            </a:prstGeom>
          </p:spPr>
        </p:pic>
        <p:pic>
          <p:nvPicPr>
            <p:cNvPr id="36" name="Graphic 35" descr="Briefcase">
              <a:extLst>
                <a:ext uri="{FF2B5EF4-FFF2-40B4-BE49-F238E27FC236}">
                  <a16:creationId xmlns:a16="http://schemas.microsoft.com/office/drawing/2014/main" id="{56D1A81B-723A-41AA-A74B-33EA49AB1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73037" y="5475507"/>
              <a:ext cx="82570" cy="82570"/>
            </a:xfrm>
            <a:prstGeom prst="rect">
              <a:avLst/>
            </a:prstGeom>
          </p:spPr>
        </p:pic>
        <p:pic>
          <p:nvPicPr>
            <p:cNvPr id="37" name="Graphic 36" descr="Briefcase">
              <a:extLst>
                <a:ext uri="{FF2B5EF4-FFF2-40B4-BE49-F238E27FC236}">
                  <a16:creationId xmlns:a16="http://schemas.microsoft.com/office/drawing/2014/main" id="{9AB96371-6C9B-4987-85D7-F0910F016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73037" y="5345708"/>
              <a:ext cx="82570" cy="82570"/>
            </a:xfrm>
            <a:prstGeom prst="rect">
              <a:avLst/>
            </a:prstGeom>
          </p:spPr>
        </p:pic>
        <p:pic>
          <p:nvPicPr>
            <p:cNvPr id="38" name="Graphic 37" descr="Briefcase">
              <a:extLst>
                <a:ext uri="{FF2B5EF4-FFF2-40B4-BE49-F238E27FC236}">
                  <a16:creationId xmlns:a16="http://schemas.microsoft.com/office/drawing/2014/main" id="{F1C04D3C-CCF7-49EB-B227-A214FFF74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73037" y="5215909"/>
              <a:ext cx="82570" cy="82570"/>
            </a:xfrm>
            <a:prstGeom prst="rect">
              <a:avLst/>
            </a:prstGeom>
          </p:spPr>
        </p:pic>
        <p:pic>
          <p:nvPicPr>
            <p:cNvPr id="39" name="Graphic 38" descr="Briefcase">
              <a:extLst>
                <a:ext uri="{FF2B5EF4-FFF2-40B4-BE49-F238E27FC236}">
                  <a16:creationId xmlns:a16="http://schemas.microsoft.com/office/drawing/2014/main" id="{1025DAD7-9153-4584-B9E2-BA15D44A0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46636" y="5082236"/>
              <a:ext cx="82570" cy="82570"/>
            </a:xfrm>
            <a:prstGeom prst="rect">
              <a:avLst/>
            </a:prstGeom>
          </p:spPr>
        </p:pic>
        <p:pic>
          <p:nvPicPr>
            <p:cNvPr id="40" name="Graphic 39" descr="Briefcase">
              <a:extLst>
                <a:ext uri="{FF2B5EF4-FFF2-40B4-BE49-F238E27FC236}">
                  <a16:creationId xmlns:a16="http://schemas.microsoft.com/office/drawing/2014/main" id="{F6383562-EA2C-4D28-8BF1-F3F7DCE36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41272" y="5082236"/>
              <a:ext cx="82570" cy="82570"/>
            </a:xfrm>
            <a:prstGeom prst="rect">
              <a:avLst/>
            </a:prstGeom>
          </p:spPr>
        </p:pic>
        <p:pic>
          <p:nvPicPr>
            <p:cNvPr id="41" name="Graphic 40" descr="Briefcase">
              <a:extLst>
                <a:ext uri="{FF2B5EF4-FFF2-40B4-BE49-F238E27FC236}">
                  <a16:creationId xmlns:a16="http://schemas.microsoft.com/office/drawing/2014/main" id="{8F545D02-CBD3-40DB-8829-7A38BC7FC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09537" y="5082236"/>
              <a:ext cx="82570" cy="82570"/>
            </a:xfrm>
            <a:prstGeom prst="rect">
              <a:avLst/>
            </a:prstGeom>
          </p:spPr>
        </p:pic>
        <p:pic>
          <p:nvPicPr>
            <p:cNvPr id="42" name="Graphic 41" descr="Briefcase">
              <a:extLst>
                <a:ext uri="{FF2B5EF4-FFF2-40B4-BE49-F238E27FC236}">
                  <a16:creationId xmlns:a16="http://schemas.microsoft.com/office/drawing/2014/main" id="{032EB477-14F8-41E1-B239-0E26012D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7802" y="5082236"/>
              <a:ext cx="82570" cy="82570"/>
            </a:xfrm>
            <a:prstGeom prst="rect">
              <a:avLst/>
            </a:prstGeom>
          </p:spPr>
        </p:pic>
        <p:pic>
          <p:nvPicPr>
            <p:cNvPr id="43" name="Graphic 42" descr="Briefcase">
              <a:extLst>
                <a:ext uri="{FF2B5EF4-FFF2-40B4-BE49-F238E27FC236}">
                  <a16:creationId xmlns:a16="http://schemas.microsoft.com/office/drawing/2014/main" id="{9BFF1F8D-7832-489F-BB80-AEB8FEC54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73037" y="5082236"/>
              <a:ext cx="82570" cy="8257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8BB70FC-1B2E-44E8-9924-1C63AB2E2999}"/>
              </a:ext>
            </a:extLst>
          </p:cNvPr>
          <p:cNvSpPr txBox="1"/>
          <p:nvPr/>
        </p:nvSpPr>
        <p:spPr>
          <a:xfrm>
            <a:off x="1860869" y="5816601"/>
            <a:ext cx="1333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Unreported cases (lower estimate)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CF0A2C">
                  <a:lumMod val="50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86A3BD-C388-44BF-840A-5AEA8D2FBAA9}"/>
              </a:ext>
            </a:extLst>
          </p:cNvPr>
          <p:cNvSpPr txBox="1"/>
          <p:nvPr/>
        </p:nvSpPr>
        <p:spPr>
          <a:xfrm>
            <a:off x="449941" y="5816601"/>
            <a:ext cx="1333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Unreported cases (upper estimate)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CF0A2C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C352AF-BB04-4AA7-A58C-BDA741B882E5}"/>
              </a:ext>
            </a:extLst>
          </p:cNvPr>
          <p:cNvSpPr txBox="1"/>
          <p:nvPr/>
        </p:nvSpPr>
        <p:spPr>
          <a:xfrm>
            <a:off x="2984865" y="5816601"/>
            <a:ext cx="72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60000"/>
                    <a:lumOff val="4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Reports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CF0A2C">
                  <a:lumMod val="60000"/>
                  <a:lumOff val="40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FB44F7-549D-4EE4-ABBC-2811FA8FA611}"/>
              </a:ext>
            </a:extLst>
          </p:cNvPr>
          <p:cNvSpPr txBox="1"/>
          <p:nvPr/>
        </p:nvSpPr>
        <p:spPr>
          <a:xfrm>
            <a:off x="5143500" y="3562871"/>
            <a:ext cx="65608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For every case that is falsely reported, there may be dozens more that are not reported at all.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Note: There are huge challenges in collecting accurate and timely data – disclosure is often delayed by several years, definitions of abuse vary, and behaviour around disclosure and reporting is changing over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8D63E-0CFE-4C17-85C8-425B91472B38}"/>
              </a:ext>
            </a:extLst>
          </p:cNvPr>
          <p:cNvSpPr txBox="1"/>
          <p:nvPr/>
        </p:nvSpPr>
        <p:spPr>
          <a:xfrm>
            <a:off x="1883729" y="6232099"/>
            <a:ext cx="1333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90,000 per year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CF0A2C">
                  <a:lumMod val="50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F62DA1-B500-411E-B1CE-67D6E35EB5AF}"/>
              </a:ext>
            </a:extLst>
          </p:cNvPr>
          <p:cNvSpPr txBox="1"/>
          <p:nvPr/>
        </p:nvSpPr>
        <p:spPr>
          <a:xfrm>
            <a:off x="449941" y="6232099"/>
            <a:ext cx="1333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CF0A2C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265,000 per year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CF0A2C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635DBB-C490-420F-8862-7B1FD9CE7DF3}"/>
              </a:ext>
            </a:extLst>
          </p:cNvPr>
          <p:cNvSpPr txBox="1"/>
          <p:nvPr/>
        </p:nvSpPr>
        <p:spPr>
          <a:xfrm>
            <a:off x="2984864" y="6232099"/>
            <a:ext cx="11338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60000"/>
                    <a:lumOff val="4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38,000 per year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CF0A2C">
                  <a:lumMod val="60000"/>
                  <a:lumOff val="40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9510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7 – WHAT IS THE IMPACT?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3F4803-3718-41F5-82BC-5F8BB6CD2C57}"/>
              </a:ext>
            </a:extLst>
          </p:cNvPr>
          <p:cNvSpPr txBox="1"/>
          <p:nvPr/>
        </p:nvSpPr>
        <p:spPr>
          <a:xfrm>
            <a:off x="400050" y="1446937"/>
            <a:ext cx="6196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Although sexual abuse rarely results in physical injury,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psychological effects can be serious and long-lasting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Child sexual abuse is a significant risk factor for several psychiatric disorders and other adverse life outcomes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555F1E-4ABD-4BC3-B6EF-9D0099ED2740}"/>
              </a:ext>
            </a:extLst>
          </p:cNvPr>
          <p:cNvGrpSpPr/>
          <p:nvPr/>
        </p:nvGrpSpPr>
        <p:grpSpPr>
          <a:xfrm>
            <a:off x="2181460" y="3886799"/>
            <a:ext cx="1426972" cy="1426972"/>
            <a:chOff x="1023939" y="3333638"/>
            <a:chExt cx="1426972" cy="14269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955D845-7E3B-4E0C-8336-93BC68BD8008}"/>
                </a:ext>
              </a:extLst>
            </p:cNvPr>
            <p:cNvSpPr/>
            <p:nvPr/>
          </p:nvSpPr>
          <p:spPr>
            <a:xfrm>
              <a:off x="1023939" y="3333638"/>
              <a:ext cx="1426972" cy="14269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x 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752A92-0BD0-4985-BB13-19E82D23791D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A</a:t>
              </a:r>
              <a:r>
                <a:rPr kumimoji="0" lang="en-US" sz="1800" b="1" i="0" u="none" strike="noStrike" kern="1200" cap="none" spc="0" normalizeH="0" baseline="0" noProof="0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buse</a:t>
              </a: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9727A-AE91-4720-A0A8-E3AE41566283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Substance</a:t>
              </a: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77D6A-0C28-4C93-9BCA-089B4668C806}"/>
              </a:ext>
            </a:extLst>
          </p:cNvPr>
          <p:cNvGrpSpPr/>
          <p:nvPr/>
        </p:nvGrpSpPr>
        <p:grpSpPr>
          <a:xfrm>
            <a:off x="1002465" y="5427743"/>
            <a:ext cx="1162800" cy="1162800"/>
            <a:chOff x="476426" y="4705247"/>
            <a:chExt cx="1426972" cy="142697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222E5A-5003-4129-9B9B-F968321F9C51}"/>
                </a:ext>
              </a:extLst>
            </p:cNvPr>
            <p:cNvSpPr/>
            <p:nvPr/>
          </p:nvSpPr>
          <p:spPr>
            <a:xfrm>
              <a:off x="476426" y="4705247"/>
              <a:ext cx="1426972" cy="1426972"/>
            </a:xfrm>
            <a:prstGeom prst="ellipse">
              <a:avLst/>
            </a:prstGeom>
            <a:solidFill>
              <a:srgbClr val="5E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x 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23CB90-9586-49B7-B10D-8B1C4B5D7BF9}"/>
                </a:ext>
              </a:extLst>
            </p:cNvPr>
            <p:cNvSpPr/>
            <p:nvPr/>
          </p:nvSpPr>
          <p:spPr>
            <a:xfrm>
              <a:off x="667912" y="4896733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Pregnancy</a:t>
              </a: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10D85D-6294-4C0F-8949-EB6DFC06E045}"/>
                </a:ext>
              </a:extLst>
            </p:cNvPr>
            <p:cNvSpPr/>
            <p:nvPr/>
          </p:nvSpPr>
          <p:spPr>
            <a:xfrm>
              <a:off x="667912" y="4896733"/>
              <a:ext cx="1044000" cy="104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Teen</a:t>
              </a: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D8C727-06D3-466C-A95C-10DB1CE1EF74}"/>
              </a:ext>
            </a:extLst>
          </p:cNvPr>
          <p:cNvGrpSpPr/>
          <p:nvPr/>
        </p:nvGrpSpPr>
        <p:grpSpPr>
          <a:xfrm>
            <a:off x="5534017" y="4521338"/>
            <a:ext cx="1426972" cy="1426972"/>
            <a:chOff x="1023939" y="3333638"/>
            <a:chExt cx="1426972" cy="142697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A34AB72-DE53-450F-9B3F-06F41162220C}"/>
                </a:ext>
              </a:extLst>
            </p:cNvPr>
            <p:cNvSpPr/>
            <p:nvPr/>
          </p:nvSpPr>
          <p:spPr>
            <a:xfrm>
              <a:off x="1023939" y="3333638"/>
              <a:ext cx="1426972" cy="14269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x 3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5310C0-C110-4A1B-864A-31E0F79B9229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PTSD</a:t>
              </a: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7EBDB5E-D519-43A5-8A74-D6506E199553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A4C803-9848-4FE3-AC11-BABF98C322B6}"/>
              </a:ext>
            </a:extLst>
          </p:cNvPr>
          <p:cNvGrpSpPr/>
          <p:nvPr/>
        </p:nvGrpSpPr>
        <p:grpSpPr>
          <a:xfrm>
            <a:off x="6310744" y="2818383"/>
            <a:ext cx="1645200" cy="1645200"/>
            <a:chOff x="1023939" y="3333638"/>
            <a:chExt cx="1426972" cy="142697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F4239C1-2510-4D1B-B670-0FA9B9B889AB}"/>
                </a:ext>
              </a:extLst>
            </p:cNvPr>
            <p:cNvSpPr/>
            <p:nvPr/>
          </p:nvSpPr>
          <p:spPr>
            <a:xfrm>
              <a:off x="1023939" y="3333638"/>
              <a:ext cx="1426972" cy="1426972"/>
            </a:xfrm>
            <a:prstGeom prst="ellipse">
              <a:avLst/>
            </a:prstGeom>
            <a:solidFill>
              <a:srgbClr val="90D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x 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5F6623-B070-4A93-80F2-628EA915AE05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Disorders</a:t>
              </a: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14BEAB9-0C1A-44EC-992F-6C601B0D67AC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Eating</a:t>
              </a: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0B0AAC-9B37-4117-AE44-9824B9E64104}"/>
              </a:ext>
            </a:extLst>
          </p:cNvPr>
          <p:cNvGrpSpPr/>
          <p:nvPr/>
        </p:nvGrpSpPr>
        <p:grpSpPr>
          <a:xfrm>
            <a:off x="3659738" y="4667673"/>
            <a:ext cx="1426972" cy="1426972"/>
            <a:chOff x="1023939" y="3333638"/>
            <a:chExt cx="1426972" cy="142697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719291-12D3-4188-BADD-2ABC4D8F07BF}"/>
                </a:ext>
              </a:extLst>
            </p:cNvPr>
            <p:cNvSpPr/>
            <p:nvPr/>
          </p:nvSpPr>
          <p:spPr>
            <a:xfrm>
              <a:off x="1023939" y="3333638"/>
              <a:ext cx="1426972" cy="14269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x 3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6644E88-5F8E-4B5B-8F15-82902642E957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D47793-8B3B-40DA-8488-8A2F6A1C4623}"/>
                </a:ext>
              </a:extLst>
            </p:cNvPr>
            <p:cNvSpPr/>
            <p:nvPr/>
          </p:nvSpPr>
          <p:spPr>
            <a:xfrm>
              <a:off x="1215425" y="3525124"/>
              <a:ext cx="1044000" cy="10468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Depression</a:t>
              </a: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225D85-6D40-4A68-8E2A-1066D7D3857B}"/>
              </a:ext>
            </a:extLst>
          </p:cNvPr>
          <p:cNvGrpSpPr/>
          <p:nvPr/>
        </p:nvGrpSpPr>
        <p:grpSpPr>
          <a:xfrm>
            <a:off x="8559919" y="3261011"/>
            <a:ext cx="2599200" cy="2599200"/>
            <a:chOff x="1023939" y="3333638"/>
            <a:chExt cx="1426972" cy="142697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F7D0698-6FA9-4D40-B65E-D5E56137D112}"/>
                </a:ext>
              </a:extLst>
            </p:cNvPr>
            <p:cNvSpPr/>
            <p:nvPr/>
          </p:nvSpPr>
          <p:spPr>
            <a:xfrm>
              <a:off x="1023939" y="3333638"/>
              <a:ext cx="1426972" cy="1426972"/>
            </a:xfrm>
            <a:prstGeom prst="ellipse">
              <a:avLst/>
            </a:prstGeom>
            <a:solidFill>
              <a:srgbClr val="076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x 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more likely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5A37A75-40A9-402D-A92C-55517A4FC48F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Behaviour</a:t>
              </a:r>
              <a:endParaRPr kumimoji="0" lang="en-US" sz="2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A727BBE-ECF1-4466-AEAD-9711544F4D32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Suicidal</a:t>
              </a:r>
              <a:endParaRPr kumimoji="0" lang="en-US" sz="2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CECB0B7-2BAC-434D-83F6-1B1CFB67E415}"/>
              </a:ext>
            </a:extLst>
          </p:cNvPr>
          <p:cNvGrpSpPr/>
          <p:nvPr/>
        </p:nvGrpSpPr>
        <p:grpSpPr>
          <a:xfrm>
            <a:off x="7869008" y="1455843"/>
            <a:ext cx="1839600" cy="1839600"/>
            <a:chOff x="2880944" y="3333638"/>
            <a:chExt cx="1426972" cy="142697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C79EC97-02DE-46D8-BFD9-D03CB7B0D247}"/>
                </a:ext>
              </a:extLst>
            </p:cNvPr>
            <p:cNvGrpSpPr/>
            <p:nvPr/>
          </p:nvGrpSpPr>
          <p:grpSpPr>
            <a:xfrm>
              <a:off x="2880944" y="3333638"/>
              <a:ext cx="1426972" cy="1426972"/>
              <a:chOff x="1023939" y="3333638"/>
              <a:chExt cx="1426972" cy="142697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32A394E-8868-49E3-9E75-932AB42AE667}"/>
                  </a:ext>
                </a:extLst>
              </p:cNvPr>
              <p:cNvSpPr/>
              <p:nvPr/>
            </p:nvSpPr>
            <p:spPr>
              <a:xfrm>
                <a:off x="1023939" y="3333638"/>
                <a:ext cx="1426972" cy="142697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rPr>
                  <a:t>x 5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72779E5-272A-475F-880A-279B1AD5DC70}"/>
                  </a:ext>
                </a:extLst>
              </p:cNvPr>
              <p:cNvSpPr/>
              <p:nvPr/>
            </p:nvSpPr>
            <p:spPr>
              <a:xfrm>
                <a:off x="1215425" y="3525124"/>
                <a:ext cx="1044000" cy="1044000"/>
              </a:xfrm>
              <a:prstGeom prst="rect">
                <a:avLst/>
              </a:prstGeom>
              <a:noFill/>
            </p:spPr>
            <p:txBody>
              <a:bodyPr spcFirstLastPara="1" wrap="none" lIns="91440" tIns="45720" rIns="91440" bIns="45720" numCol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E5D1DB6-61A5-4A8F-A904-E0A04A181ABE}"/>
                  </a:ext>
                </a:extLst>
              </p:cNvPr>
              <p:cNvSpPr/>
              <p:nvPr/>
            </p:nvSpPr>
            <p:spPr>
              <a:xfrm>
                <a:off x="1215425" y="3525124"/>
                <a:ext cx="1044000" cy="104687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 w="10160">
                      <a:noFill/>
                      <a:prstDash val="solid"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rPr>
                  <a:t>Anxiety</a:t>
                </a:r>
                <a:endParaRPr kumimoji="0" lang="en-US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endParaRP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881DC0F-C568-493C-94ED-A32BECB3ED40}"/>
                </a:ext>
              </a:extLst>
            </p:cNvPr>
            <p:cNvSpPr/>
            <p:nvPr/>
          </p:nvSpPr>
          <p:spPr>
            <a:xfrm>
              <a:off x="3067668" y="3562492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Disorders</a:t>
              </a: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18BE4C-7DA6-4B7E-BF8A-3F1E20721D35}"/>
              </a:ext>
            </a:extLst>
          </p:cNvPr>
          <p:cNvGrpSpPr/>
          <p:nvPr/>
        </p:nvGrpSpPr>
        <p:grpSpPr>
          <a:xfrm>
            <a:off x="7413326" y="4848623"/>
            <a:ext cx="1162800" cy="1162800"/>
            <a:chOff x="476426" y="4705247"/>
            <a:chExt cx="1426972" cy="142697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F07C525-C56F-4BF0-8A84-65A43118EE30}"/>
                </a:ext>
              </a:extLst>
            </p:cNvPr>
            <p:cNvSpPr/>
            <p:nvPr/>
          </p:nvSpPr>
          <p:spPr>
            <a:xfrm>
              <a:off x="476426" y="4705247"/>
              <a:ext cx="1426972" cy="142697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x 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8D3CD38-7D45-4539-BE99-9A5FB201E39B}"/>
                </a:ext>
              </a:extLst>
            </p:cNvPr>
            <p:cNvSpPr/>
            <p:nvPr/>
          </p:nvSpPr>
          <p:spPr>
            <a:xfrm>
              <a:off x="667912" y="4896733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Away</a:t>
              </a: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D127265-EF8F-4085-AFD7-CFD813E5D1C4}"/>
                </a:ext>
              </a:extLst>
            </p:cNvPr>
            <p:cNvSpPr/>
            <p:nvPr/>
          </p:nvSpPr>
          <p:spPr>
            <a:xfrm>
              <a:off x="667912" y="4896733"/>
              <a:ext cx="1044000" cy="104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Running</a:t>
              </a: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3D306F6B-D9C5-4AC8-87B0-4A193506488F}"/>
              </a:ext>
            </a:extLst>
          </p:cNvPr>
          <p:cNvSpPr/>
          <p:nvPr/>
        </p:nvSpPr>
        <p:spPr>
          <a:xfrm>
            <a:off x="10162343" y="1280043"/>
            <a:ext cx="1645200" cy="1645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x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269CADF-44B7-443C-A484-EAEBC9724A92}"/>
              </a:ext>
            </a:extLst>
          </p:cNvPr>
          <p:cNvSpPr/>
          <p:nvPr/>
        </p:nvSpPr>
        <p:spPr>
          <a:xfrm>
            <a:off x="10383113" y="1500813"/>
            <a:ext cx="1203660" cy="120366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In Adulthood</a:t>
            </a:r>
            <a:endParaRPr kumimoji="0" lang="en-US" sz="18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3F8AA5-E7D7-4669-8FF2-5C33CB0EF211}"/>
              </a:ext>
            </a:extLst>
          </p:cNvPr>
          <p:cNvSpPr/>
          <p:nvPr/>
        </p:nvSpPr>
        <p:spPr>
          <a:xfrm>
            <a:off x="10383113" y="1500813"/>
            <a:ext cx="1203660" cy="1203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Abuse</a:t>
            </a:r>
            <a:endParaRPr kumimoji="0" lang="en-US" sz="18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949455-C2B4-4FF9-9B72-35F8989B4F34}"/>
              </a:ext>
            </a:extLst>
          </p:cNvPr>
          <p:cNvSpPr/>
          <p:nvPr/>
        </p:nvSpPr>
        <p:spPr>
          <a:xfrm>
            <a:off x="2514600" y="6186275"/>
            <a:ext cx="921846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Sources: Suicide risk following child sexual abuse. (2001); Darkness To Light child sexual abuse statistics (2015)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Likelihood for child sexual abuse survivors compared to general population (approximation using several sources and methodologies)</a:t>
            </a:r>
          </a:p>
        </p:txBody>
      </p:sp>
    </p:spTree>
    <p:extLst>
      <p:ext uri="{BB962C8B-B14F-4D97-AF65-F5344CB8AC3E}">
        <p14:creationId xmlns:p14="http://schemas.microsoft.com/office/powerpoint/2010/main" val="2142155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9F37F0-407A-4669-B39E-27DD00F2F991}"/>
              </a:ext>
            </a:extLst>
          </p:cNvPr>
          <p:cNvSpPr/>
          <p:nvPr/>
        </p:nvSpPr>
        <p:spPr>
          <a:xfrm>
            <a:off x="400049" y="3055785"/>
            <a:ext cx="11371403" cy="3055716"/>
          </a:xfrm>
          <a:prstGeom prst="roundRect">
            <a:avLst>
              <a:gd name="adj" fmla="val 117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7 – WHAT IS THE IMPACT?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3F4803-3718-41F5-82BC-5F8BB6CD2C57}"/>
              </a:ext>
            </a:extLst>
          </p:cNvPr>
          <p:cNvSpPr txBox="1"/>
          <p:nvPr/>
        </p:nvSpPr>
        <p:spPr>
          <a:xfrm>
            <a:off x="400050" y="1684147"/>
            <a:ext cx="11371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Sexual abuse, in adulthood or in childhood, has a strong link with suicidal thoughts and behaviour, including suicide attempts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225D85-6D40-4A68-8E2A-1066D7D3857B}"/>
              </a:ext>
            </a:extLst>
          </p:cNvPr>
          <p:cNvGrpSpPr/>
          <p:nvPr/>
        </p:nvGrpSpPr>
        <p:grpSpPr>
          <a:xfrm>
            <a:off x="4241291" y="3385794"/>
            <a:ext cx="1672273" cy="1672273"/>
            <a:chOff x="1023939" y="3333638"/>
            <a:chExt cx="1426972" cy="142697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F7D0698-6FA9-4D40-B65E-D5E56137D112}"/>
                </a:ext>
              </a:extLst>
            </p:cNvPr>
            <p:cNvSpPr/>
            <p:nvPr/>
          </p:nvSpPr>
          <p:spPr>
            <a:xfrm>
              <a:off x="1023939" y="3333638"/>
              <a:ext cx="1426972" cy="1426972"/>
            </a:xfrm>
            <a:prstGeom prst="ellipse">
              <a:avLst/>
            </a:prstGeom>
            <a:solidFill>
              <a:srgbClr val="076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23.5%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5A37A75-40A9-402D-A92C-55517A4FC48F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A727BBE-ECF1-4466-AEAD-9711544F4D32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1016DA-E8A0-49E9-AB8F-DD39F62CEAA7}"/>
              </a:ext>
            </a:extLst>
          </p:cNvPr>
          <p:cNvGrpSpPr/>
          <p:nvPr/>
        </p:nvGrpSpPr>
        <p:grpSpPr>
          <a:xfrm>
            <a:off x="3322092" y="-4322989"/>
            <a:ext cx="1044000" cy="1046876"/>
            <a:chOff x="1215425" y="3525124"/>
            <a:chExt cx="1044000" cy="104687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F89A76B-1AA0-42C6-948A-33EC8BBEFAC9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1B05F41-C8FD-4A6F-8704-6AE1CDD91348}"/>
                </a:ext>
              </a:extLst>
            </p:cNvPr>
            <p:cNvSpPr/>
            <p:nvPr/>
          </p:nvSpPr>
          <p:spPr>
            <a:xfrm>
              <a:off x="1215425" y="3525124"/>
              <a:ext cx="1044000" cy="10468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067D273-30B7-4DCC-B0A7-7DA396E4A1B8}"/>
              </a:ext>
            </a:extLst>
          </p:cNvPr>
          <p:cNvGrpSpPr/>
          <p:nvPr/>
        </p:nvGrpSpPr>
        <p:grpSpPr>
          <a:xfrm>
            <a:off x="1314576" y="3860219"/>
            <a:ext cx="723424" cy="723424"/>
            <a:chOff x="1023939" y="3333638"/>
            <a:chExt cx="1426972" cy="1426972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4749379-3936-4CAC-8CE1-92C9581C1F7B}"/>
                </a:ext>
              </a:extLst>
            </p:cNvPr>
            <p:cNvSpPr/>
            <p:nvPr/>
          </p:nvSpPr>
          <p:spPr>
            <a:xfrm>
              <a:off x="1023939" y="3333638"/>
              <a:ext cx="1426972" cy="1426972"/>
            </a:xfrm>
            <a:prstGeom prst="ellipse">
              <a:avLst/>
            </a:prstGeom>
            <a:solidFill>
              <a:srgbClr val="076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4.4%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BBCC698-6A68-4062-9805-4AE361E603EC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D33CD8-5C0F-46EF-8B04-0F86D99B297D}"/>
              </a:ext>
            </a:extLst>
          </p:cNvPr>
          <p:cNvCxnSpPr>
            <a:stCxn id="141" idx="6"/>
            <a:endCxn id="47" idx="2"/>
          </p:cNvCxnSpPr>
          <p:nvPr/>
        </p:nvCxnSpPr>
        <p:spPr>
          <a:xfrm>
            <a:off x="2038000" y="4221931"/>
            <a:ext cx="2203291" cy="0"/>
          </a:xfrm>
          <a:prstGeom prst="straightConnector1">
            <a:avLst/>
          </a:prstGeom>
          <a:noFill/>
          <a:ln w="76200">
            <a:solidFill>
              <a:srgbClr val="07649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0FB487-FC64-4527-A6CD-D8885AC96153}"/>
              </a:ext>
            </a:extLst>
          </p:cNvPr>
          <p:cNvSpPr txBox="1"/>
          <p:nvPr/>
        </p:nvSpPr>
        <p:spPr>
          <a:xfrm>
            <a:off x="2186984" y="3797150"/>
            <a:ext cx="184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5.3 x increase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76497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33F509-56EF-47E6-B228-813DAF69ABDC}"/>
              </a:ext>
            </a:extLst>
          </p:cNvPr>
          <p:cNvSpPr txBox="1"/>
          <p:nvPr/>
        </p:nvSpPr>
        <p:spPr>
          <a:xfrm>
            <a:off x="6444582" y="3448669"/>
            <a:ext cx="49333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% of people who have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attempted suicide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in their lifetime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76497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76497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DB5FA81-B797-4833-86FC-42FA4F0DB4DE}"/>
              </a:ext>
            </a:extLst>
          </p:cNvPr>
          <p:cNvSpPr txBox="1"/>
          <p:nvPr/>
        </p:nvSpPr>
        <p:spPr>
          <a:xfrm>
            <a:off x="1128814" y="5254814"/>
            <a:ext cx="109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Population average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3897C3F-DA2B-4FEB-B277-6294BB78317C}"/>
              </a:ext>
            </a:extLst>
          </p:cNvPr>
          <p:cNvSpPr txBox="1"/>
          <p:nvPr/>
        </p:nvSpPr>
        <p:spPr>
          <a:xfrm>
            <a:off x="4241291" y="5254813"/>
            <a:ext cx="167227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Those with a history of sexual abuse*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EFEBF5-35CE-4CD8-B7FD-1E99E39CB052}"/>
              </a:ext>
            </a:extLst>
          </p:cNvPr>
          <p:cNvSpPr txBox="1"/>
          <p:nvPr/>
        </p:nvSpPr>
        <p:spPr>
          <a:xfrm>
            <a:off x="6444581" y="5254813"/>
            <a:ext cx="509537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* Includes all kinds of sexual abuse; the rates for childhood abuse may be higher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76497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15EFC2-E8C0-4156-BDE4-78108B54D02F}"/>
              </a:ext>
            </a:extLst>
          </p:cNvPr>
          <p:cNvSpPr/>
          <p:nvPr/>
        </p:nvSpPr>
        <p:spPr>
          <a:xfrm>
            <a:off x="400050" y="6409147"/>
            <a:ext cx="6938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Source: Non-fatal suicidal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behaviour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 among adults aged 16 to 74 in Great Britain (ONS, 2000)</a:t>
            </a:r>
          </a:p>
        </p:txBody>
      </p:sp>
    </p:spTree>
    <p:extLst>
      <p:ext uri="{BB962C8B-B14F-4D97-AF65-F5344CB8AC3E}">
        <p14:creationId xmlns:p14="http://schemas.microsoft.com/office/powerpoint/2010/main" val="983683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CEE0688-7E98-4EDF-82A3-50B3E77896F4}"/>
              </a:ext>
            </a:extLst>
          </p:cNvPr>
          <p:cNvSpPr/>
          <p:nvPr/>
        </p:nvSpPr>
        <p:spPr>
          <a:xfrm>
            <a:off x="868100" y="2187615"/>
            <a:ext cx="9753171" cy="3145146"/>
          </a:xfrm>
          <a:custGeom>
            <a:avLst/>
            <a:gdLst>
              <a:gd name="connsiteX0" fmla="*/ 0 w 9191826"/>
              <a:gd name="connsiteY0" fmla="*/ 0 h 2604304"/>
              <a:gd name="connsiteX1" fmla="*/ 9074552 w 9191826"/>
              <a:gd name="connsiteY1" fmla="*/ 1041722 h 2604304"/>
              <a:gd name="connsiteX2" fmla="*/ 4328932 w 9191826"/>
              <a:gd name="connsiteY2" fmla="*/ 2604304 h 260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91826" h="2604304">
                <a:moveTo>
                  <a:pt x="0" y="0"/>
                </a:moveTo>
                <a:cubicBezTo>
                  <a:pt x="4176531" y="303835"/>
                  <a:pt x="8353063" y="607671"/>
                  <a:pt x="9074552" y="1041722"/>
                </a:cubicBezTo>
                <a:cubicBezTo>
                  <a:pt x="9796041" y="1475773"/>
                  <a:pt x="7062486" y="2040038"/>
                  <a:pt x="4328932" y="2604304"/>
                </a:cubicBezTo>
              </a:path>
            </a:pathLst>
          </a:custGeom>
          <a:noFill/>
          <a:ln w="76200">
            <a:solidFill>
              <a:srgbClr val="076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7 – WHAT IS THE IMPACT?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3F4803-3718-41F5-82BC-5F8BB6CD2C57}"/>
              </a:ext>
            </a:extLst>
          </p:cNvPr>
          <p:cNvSpPr txBox="1"/>
          <p:nvPr/>
        </p:nvSpPr>
        <p:spPr>
          <a:xfrm>
            <a:off x="462238" y="3760188"/>
            <a:ext cx="3308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In fact, the link may be stronger than for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almost all other kinds of adverse life event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DD7FEB-533B-4299-B6A1-150C2C27C384}"/>
              </a:ext>
            </a:extLst>
          </p:cNvPr>
          <p:cNvGrpSpPr/>
          <p:nvPr/>
        </p:nvGrpSpPr>
        <p:grpSpPr>
          <a:xfrm>
            <a:off x="8252124" y="3633230"/>
            <a:ext cx="1552496" cy="1552496"/>
            <a:chOff x="8111021" y="3737837"/>
            <a:chExt cx="1552496" cy="1552496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37DA295-89FB-4EA4-AC61-3C7BDA03105E}"/>
                </a:ext>
              </a:extLst>
            </p:cNvPr>
            <p:cNvSpPr/>
            <p:nvPr/>
          </p:nvSpPr>
          <p:spPr>
            <a:xfrm>
              <a:off x="8111021" y="3737837"/>
              <a:ext cx="1552496" cy="15524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76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20.3%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22B64CA-C952-4B99-ACC1-B2963AE7E9D4}"/>
                </a:ext>
              </a:extLst>
            </p:cNvPr>
            <p:cNvSpPr/>
            <p:nvPr/>
          </p:nvSpPr>
          <p:spPr>
            <a:xfrm>
              <a:off x="8319351" y="3946167"/>
              <a:ext cx="1135836" cy="1135836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From School</a:t>
              </a:r>
              <a:endParaRPr kumimoji="0" lang="en-US" sz="1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C42E77D-B970-4B5D-8FB5-8D96ECCEDC79}"/>
                </a:ext>
              </a:extLst>
            </p:cNvPr>
            <p:cNvSpPr/>
            <p:nvPr/>
          </p:nvSpPr>
          <p:spPr>
            <a:xfrm>
              <a:off x="8319351" y="3946167"/>
              <a:ext cx="1135836" cy="11358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Expelled</a:t>
              </a:r>
              <a:endParaRPr kumimoji="0" lang="en-US" sz="1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114566-8136-4D5A-AD21-01B49B54EECE}"/>
              </a:ext>
            </a:extLst>
          </p:cNvPr>
          <p:cNvGrpSpPr/>
          <p:nvPr/>
        </p:nvGrpSpPr>
        <p:grpSpPr>
          <a:xfrm>
            <a:off x="9804621" y="2844359"/>
            <a:ext cx="1411988" cy="1411988"/>
            <a:chOff x="9804621" y="2972669"/>
            <a:chExt cx="1411988" cy="141198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A725FB1-0127-4157-99C9-FDA9EDED80C0}"/>
                </a:ext>
              </a:extLst>
            </p:cNvPr>
            <p:cNvSpPr/>
            <p:nvPr/>
          </p:nvSpPr>
          <p:spPr>
            <a:xfrm>
              <a:off x="9804621" y="2972669"/>
              <a:ext cx="1411988" cy="14119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76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16.8%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BA068EC-AC8A-474F-BD95-380A160376E1}"/>
                </a:ext>
              </a:extLst>
            </p:cNvPr>
            <p:cNvSpPr/>
            <p:nvPr/>
          </p:nvSpPr>
          <p:spPr>
            <a:xfrm>
              <a:off x="9994096" y="3162144"/>
              <a:ext cx="1033037" cy="1033037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With The Law</a:t>
              </a:r>
              <a:endParaRPr kumimoji="0" lang="en-US" sz="1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B5BAFF3-BCB5-448B-B02D-523707EC6962}"/>
                </a:ext>
              </a:extLst>
            </p:cNvPr>
            <p:cNvSpPr/>
            <p:nvPr/>
          </p:nvSpPr>
          <p:spPr>
            <a:xfrm>
              <a:off x="9994096" y="3162144"/>
              <a:ext cx="1033037" cy="1033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In Trouble</a:t>
              </a:r>
              <a:endParaRPr kumimoji="0" lang="en-US" sz="1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DEB26E-D2DB-4A50-BFFA-81A497AD7011}"/>
              </a:ext>
            </a:extLst>
          </p:cNvPr>
          <p:cNvGrpSpPr/>
          <p:nvPr/>
        </p:nvGrpSpPr>
        <p:grpSpPr>
          <a:xfrm>
            <a:off x="8204612" y="2333495"/>
            <a:ext cx="1117152" cy="1117152"/>
            <a:chOff x="8204612" y="2573758"/>
            <a:chExt cx="1117152" cy="1117152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DBD2BCD-D1E5-4D09-A824-BB6CE53E71EC}"/>
                </a:ext>
              </a:extLst>
            </p:cNvPr>
            <p:cNvSpPr/>
            <p:nvPr/>
          </p:nvSpPr>
          <p:spPr>
            <a:xfrm>
              <a:off x="8204612" y="2573758"/>
              <a:ext cx="1117152" cy="1117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76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10.5%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3B77DFA-9D82-404F-8838-3FD944813721}"/>
                </a:ext>
              </a:extLst>
            </p:cNvPr>
            <p:cNvSpPr/>
            <p:nvPr/>
          </p:nvSpPr>
          <p:spPr>
            <a:xfrm>
              <a:off x="8354523" y="2723669"/>
              <a:ext cx="817330" cy="817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Crisis</a:t>
              </a:r>
              <a:endParaRPr kumimoji="0" lang="en-US" sz="1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19134FB-C0AF-4B25-B8D3-5AA87191D144}"/>
                </a:ext>
              </a:extLst>
            </p:cNvPr>
            <p:cNvSpPr/>
            <p:nvPr/>
          </p:nvSpPr>
          <p:spPr>
            <a:xfrm>
              <a:off x="8354523" y="2723669"/>
              <a:ext cx="817330" cy="817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Financial</a:t>
              </a:r>
              <a:endParaRPr kumimoji="0" lang="en-US" sz="1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46D005-AA90-4A71-97AB-8837EA95ECA6}"/>
              </a:ext>
            </a:extLst>
          </p:cNvPr>
          <p:cNvGrpSpPr/>
          <p:nvPr/>
        </p:nvGrpSpPr>
        <p:grpSpPr>
          <a:xfrm>
            <a:off x="6713201" y="2233178"/>
            <a:ext cx="1117152" cy="1117152"/>
            <a:chOff x="6713201" y="2483448"/>
            <a:chExt cx="1117152" cy="1117152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9A2510A-E105-43BE-87F4-ED56316F5A74}"/>
                </a:ext>
              </a:extLst>
            </p:cNvPr>
            <p:cNvSpPr/>
            <p:nvPr/>
          </p:nvSpPr>
          <p:spPr>
            <a:xfrm>
              <a:off x="6713201" y="2483448"/>
              <a:ext cx="1117152" cy="11171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76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10.5%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D053915-4011-4558-9039-E3FA41FD57E4}"/>
                </a:ext>
              </a:extLst>
            </p:cNvPr>
            <p:cNvSpPr/>
            <p:nvPr/>
          </p:nvSpPr>
          <p:spPr>
            <a:xfrm>
              <a:off x="6863112" y="2633359"/>
              <a:ext cx="817330" cy="817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Bullied</a:t>
              </a:r>
              <a:endParaRPr kumimoji="0" lang="en-US" sz="1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DBD48E7-1B17-4B0C-B8A5-088E1D0FC8E0}"/>
                </a:ext>
              </a:extLst>
            </p:cNvPr>
            <p:cNvSpPr/>
            <p:nvPr/>
          </p:nvSpPr>
          <p:spPr>
            <a:xfrm>
              <a:off x="6863112" y="2633359"/>
              <a:ext cx="817330" cy="817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Being</a:t>
              </a:r>
              <a:endParaRPr kumimoji="0" lang="en-US" sz="1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40855F-1B0D-4D28-91AD-C6F1214D27EB}"/>
              </a:ext>
            </a:extLst>
          </p:cNvPr>
          <p:cNvGrpSpPr/>
          <p:nvPr/>
        </p:nvGrpSpPr>
        <p:grpSpPr>
          <a:xfrm>
            <a:off x="5277071" y="2138549"/>
            <a:ext cx="1061870" cy="1061870"/>
            <a:chOff x="5277071" y="2388534"/>
            <a:chExt cx="1061870" cy="106187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ACA6FA6-674B-4470-930D-42897312715C}"/>
                </a:ext>
              </a:extLst>
            </p:cNvPr>
            <p:cNvSpPr/>
            <p:nvPr/>
          </p:nvSpPr>
          <p:spPr>
            <a:xfrm>
              <a:off x="5277071" y="2388534"/>
              <a:ext cx="1061870" cy="10618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76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9.5%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49A9A8E-8A3C-429D-8B9A-C18BCF71BBC1}"/>
                </a:ext>
              </a:extLst>
            </p:cNvPr>
            <p:cNvSpPr/>
            <p:nvPr/>
          </p:nvSpPr>
          <p:spPr>
            <a:xfrm>
              <a:off x="5419564" y="2531027"/>
              <a:ext cx="776884" cy="776884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For 1+ Months</a:t>
              </a:r>
              <a:endParaRPr kumimoji="0" lang="en-US" sz="1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CFD6DBE-D823-4624-A614-0FB5C67F1598}"/>
                </a:ext>
              </a:extLst>
            </p:cNvPr>
            <p:cNvSpPr/>
            <p:nvPr/>
          </p:nvSpPr>
          <p:spPr>
            <a:xfrm>
              <a:off x="5419564" y="2531027"/>
              <a:ext cx="776884" cy="77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Unemployed</a:t>
              </a:r>
              <a:endParaRPr kumimoji="0" lang="en-US" sz="1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B769B5-725A-4226-9EF2-8886378CE4AF}"/>
              </a:ext>
            </a:extLst>
          </p:cNvPr>
          <p:cNvGrpSpPr/>
          <p:nvPr/>
        </p:nvGrpSpPr>
        <p:grpSpPr>
          <a:xfrm>
            <a:off x="3882402" y="2006220"/>
            <a:ext cx="1020409" cy="1020409"/>
            <a:chOff x="3882402" y="2287502"/>
            <a:chExt cx="1020409" cy="1020409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56C7E7F-1986-43DE-8AA8-7C65DEB355D3}"/>
                </a:ext>
              </a:extLst>
            </p:cNvPr>
            <p:cNvSpPr/>
            <p:nvPr/>
          </p:nvSpPr>
          <p:spPr>
            <a:xfrm>
              <a:off x="3882402" y="2287502"/>
              <a:ext cx="1020409" cy="10204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76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8.8%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346FE9E-E870-4C6F-8E68-3AAB4231003B}"/>
                </a:ext>
              </a:extLst>
            </p:cNvPr>
            <p:cNvSpPr/>
            <p:nvPr/>
          </p:nvSpPr>
          <p:spPr>
            <a:xfrm>
              <a:off x="4019331" y="2424431"/>
              <a:ext cx="746551" cy="746551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Or Divorce</a:t>
              </a:r>
              <a:endParaRPr kumimoji="0" lang="en-US" sz="1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5366D59-9298-4642-9CEB-C3EBA30E6214}"/>
                </a:ext>
              </a:extLst>
            </p:cNvPr>
            <p:cNvSpPr/>
            <p:nvPr/>
          </p:nvSpPr>
          <p:spPr>
            <a:xfrm>
              <a:off x="4019331" y="2424431"/>
              <a:ext cx="746551" cy="74655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Separation</a:t>
              </a:r>
              <a:endParaRPr kumimoji="0" lang="en-US" sz="1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8D718F-1117-4A47-B73E-3C7481730A38}"/>
              </a:ext>
            </a:extLst>
          </p:cNvPr>
          <p:cNvGrpSpPr/>
          <p:nvPr/>
        </p:nvGrpSpPr>
        <p:grpSpPr>
          <a:xfrm>
            <a:off x="2612117" y="1925116"/>
            <a:ext cx="896025" cy="896025"/>
            <a:chOff x="2612117" y="2295506"/>
            <a:chExt cx="896025" cy="896025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B693CDC-88EE-4449-B155-0782DE333BA8}"/>
                </a:ext>
              </a:extLst>
            </p:cNvPr>
            <p:cNvSpPr/>
            <p:nvPr/>
          </p:nvSpPr>
          <p:spPr>
            <a:xfrm>
              <a:off x="2612117" y="2295506"/>
              <a:ext cx="896025" cy="8960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76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6.8%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CE955A2-BF60-4B4D-A0D1-C90779B43625}"/>
                </a:ext>
              </a:extLst>
            </p:cNvPr>
            <p:cNvSpPr/>
            <p:nvPr/>
          </p:nvSpPr>
          <p:spPr>
            <a:xfrm>
              <a:off x="2732355" y="2415744"/>
              <a:ext cx="655549" cy="65554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Or Job Loss</a:t>
              </a:r>
              <a:endParaRPr kumimoji="0" lang="en-US" sz="11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B7370BD-BF88-4A37-A9D8-1FC4D1ECA32D}"/>
                </a:ext>
              </a:extLst>
            </p:cNvPr>
            <p:cNvSpPr/>
            <p:nvPr/>
          </p:nvSpPr>
          <p:spPr>
            <a:xfrm>
              <a:off x="2732355" y="2415744"/>
              <a:ext cx="655549" cy="65554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Redundancy</a:t>
              </a:r>
              <a:endParaRPr kumimoji="0" lang="en-US" sz="11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1F191A-8FBF-41EB-82E0-3B75AE19B670}"/>
              </a:ext>
            </a:extLst>
          </p:cNvPr>
          <p:cNvGrpSpPr/>
          <p:nvPr/>
        </p:nvGrpSpPr>
        <p:grpSpPr>
          <a:xfrm>
            <a:off x="488814" y="1884705"/>
            <a:ext cx="723424" cy="723424"/>
            <a:chOff x="488814" y="2255095"/>
            <a:chExt cx="723424" cy="723424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4749379-3936-4CAC-8CE1-92C9581C1F7B}"/>
                </a:ext>
              </a:extLst>
            </p:cNvPr>
            <p:cNvSpPr/>
            <p:nvPr/>
          </p:nvSpPr>
          <p:spPr>
            <a:xfrm>
              <a:off x="488814" y="2255095"/>
              <a:ext cx="723424" cy="723424"/>
            </a:xfrm>
            <a:prstGeom prst="ellipse">
              <a:avLst/>
            </a:prstGeom>
            <a:solidFill>
              <a:srgbClr val="076497"/>
            </a:solidFill>
            <a:ln w="28575">
              <a:solidFill>
                <a:srgbClr val="076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4.4%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BBCC698-6A68-4062-9805-4AE361E603EC}"/>
                </a:ext>
              </a:extLst>
            </p:cNvPr>
            <p:cNvSpPr/>
            <p:nvPr/>
          </p:nvSpPr>
          <p:spPr>
            <a:xfrm>
              <a:off x="585891" y="2352172"/>
              <a:ext cx="529271" cy="529271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20F155D-B278-4438-9202-A10811D8AAF6}"/>
                </a:ext>
              </a:extLst>
            </p:cNvPr>
            <p:cNvSpPr/>
            <p:nvPr/>
          </p:nvSpPr>
          <p:spPr>
            <a:xfrm>
              <a:off x="585891" y="2352172"/>
              <a:ext cx="529271" cy="5292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Average</a:t>
              </a:r>
              <a:endParaRPr kumimoji="0" lang="en-US" sz="9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E99238-BCCB-4CDC-B91F-21ACD9875679}"/>
              </a:ext>
            </a:extLst>
          </p:cNvPr>
          <p:cNvGrpSpPr/>
          <p:nvPr/>
        </p:nvGrpSpPr>
        <p:grpSpPr>
          <a:xfrm>
            <a:off x="1533620" y="1884705"/>
            <a:ext cx="723424" cy="723424"/>
            <a:chOff x="1533620" y="2255095"/>
            <a:chExt cx="723424" cy="72342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AF8CEE-25A0-43CA-A1EC-0F4FE8C3E14F}"/>
                </a:ext>
              </a:extLst>
            </p:cNvPr>
            <p:cNvSpPr/>
            <p:nvPr/>
          </p:nvSpPr>
          <p:spPr>
            <a:xfrm>
              <a:off x="1533620" y="2255095"/>
              <a:ext cx="723424" cy="7234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76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4.5%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3502017-D4EC-47E5-AA0D-48D9339B2483}"/>
                </a:ext>
              </a:extLst>
            </p:cNvPr>
            <p:cNvSpPr/>
            <p:nvPr/>
          </p:nvSpPr>
          <p:spPr>
            <a:xfrm>
              <a:off x="1630697" y="2352172"/>
              <a:ext cx="529271" cy="529271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9457382-9E86-4AF8-8F54-216983542913}"/>
                </a:ext>
              </a:extLst>
            </p:cNvPr>
            <p:cNvSpPr/>
            <p:nvPr/>
          </p:nvSpPr>
          <p:spPr>
            <a:xfrm>
              <a:off x="1630697" y="2352172"/>
              <a:ext cx="529271" cy="5292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Bereaved</a:t>
              </a:r>
              <a:endParaRPr kumimoji="0" lang="en-US" sz="9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C4EC2F67-88FA-4A15-AD66-66286234B37D}"/>
              </a:ext>
            </a:extLst>
          </p:cNvPr>
          <p:cNvSpPr/>
          <p:nvPr/>
        </p:nvSpPr>
        <p:spPr>
          <a:xfrm>
            <a:off x="5943600" y="5044440"/>
            <a:ext cx="318727" cy="280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2406BC4-D598-4F21-89F4-87D5F6F8D6BD}"/>
              </a:ext>
            </a:extLst>
          </p:cNvPr>
          <p:cNvCxnSpPr>
            <a:cxnSpLocks/>
          </p:cNvCxnSpPr>
          <p:nvPr/>
        </p:nvCxnSpPr>
        <p:spPr>
          <a:xfrm flipV="1">
            <a:off x="6037924" y="5065706"/>
            <a:ext cx="597569" cy="141394"/>
          </a:xfrm>
          <a:prstGeom prst="straightConnector1">
            <a:avLst/>
          </a:prstGeom>
          <a:noFill/>
          <a:ln w="76200">
            <a:solidFill>
              <a:srgbClr val="076497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506735-2631-4746-9316-740D217F4D3D}"/>
              </a:ext>
            </a:extLst>
          </p:cNvPr>
          <p:cNvGrpSpPr/>
          <p:nvPr/>
        </p:nvGrpSpPr>
        <p:grpSpPr>
          <a:xfrm>
            <a:off x="4365651" y="4386528"/>
            <a:ext cx="1672273" cy="1672273"/>
            <a:chOff x="4365651" y="4255281"/>
            <a:chExt cx="1672273" cy="167227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F7D0698-6FA9-4D40-B65E-D5E56137D112}"/>
                </a:ext>
              </a:extLst>
            </p:cNvPr>
            <p:cNvSpPr/>
            <p:nvPr/>
          </p:nvSpPr>
          <p:spPr>
            <a:xfrm>
              <a:off x="4365651" y="4255281"/>
              <a:ext cx="1672273" cy="1672273"/>
            </a:xfrm>
            <a:prstGeom prst="ellipse">
              <a:avLst/>
            </a:prstGeom>
            <a:solidFill>
              <a:srgbClr val="076497"/>
            </a:solidFill>
            <a:ln w="28575">
              <a:solidFill>
                <a:srgbClr val="076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23.5%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5A37A75-40A9-402D-A92C-55517A4FC48F}"/>
                </a:ext>
              </a:extLst>
            </p:cNvPr>
            <p:cNvSpPr/>
            <p:nvPr/>
          </p:nvSpPr>
          <p:spPr>
            <a:xfrm>
              <a:off x="4590054" y="4479684"/>
              <a:ext cx="1223467" cy="1223467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Abuse</a:t>
              </a:r>
              <a:endParaRPr kumimoji="0" lang="en-US" sz="2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A727BBE-ECF1-4466-AEAD-9711544F4D32}"/>
                </a:ext>
              </a:extLst>
            </p:cNvPr>
            <p:cNvSpPr/>
            <p:nvPr/>
          </p:nvSpPr>
          <p:spPr>
            <a:xfrm>
              <a:off x="4590054" y="4479684"/>
              <a:ext cx="1223467" cy="12234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Sexual</a:t>
              </a:r>
              <a:endParaRPr kumimoji="0" lang="en-US" sz="2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6024F3-FC17-4289-8F97-CD42232026EB}"/>
              </a:ext>
            </a:extLst>
          </p:cNvPr>
          <p:cNvGrpSpPr/>
          <p:nvPr/>
        </p:nvGrpSpPr>
        <p:grpSpPr>
          <a:xfrm>
            <a:off x="6482085" y="4078280"/>
            <a:ext cx="1561709" cy="1561709"/>
            <a:chOff x="6268644" y="3994407"/>
            <a:chExt cx="1561709" cy="156170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EABA20C-7EEE-4078-B779-20F28BB8777A}"/>
                </a:ext>
              </a:extLst>
            </p:cNvPr>
            <p:cNvSpPr/>
            <p:nvPr/>
          </p:nvSpPr>
          <p:spPr>
            <a:xfrm>
              <a:off x="6268644" y="3994407"/>
              <a:ext cx="1561709" cy="15617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76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20.5%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29FF054-52FD-4D07-9D15-2980EA92BDF4}"/>
                </a:ext>
              </a:extLst>
            </p:cNvPr>
            <p:cNvSpPr/>
            <p:nvPr/>
          </p:nvSpPr>
          <p:spPr>
            <a:xfrm>
              <a:off x="6478210" y="4203973"/>
              <a:ext cx="1142576" cy="1142576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Violence</a:t>
              </a: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8F2D826-4076-4A59-8531-621FF1796F1B}"/>
                </a:ext>
              </a:extLst>
            </p:cNvPr>
            <p:cNvSpPr/>
            <p:nvPr/>
          </p:nvSpPr>
          <p:spPr>
            <a:xfrm>
              <a:off x="6478210" y="4203973"/>
              <a:ext cx="1142576" cy="11425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076497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Domestic</a:t>
              </a: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0B51984-B7EF-42B7-AB59-909AC4AF4DF9}"/>
              </a:ext>
            </a:extLst>
          </p:cNvPr>
          <p:cNvSpPr/>
          <p:nvPr/>
        </p:nvSpPr>
        <p:spPr>
          <a:xfrm>
            <a:off x="400050" y="6409147"/>
            <a:ext cx="6938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Source: Non-fatal suicidal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behaviour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 among adults aged 16 to 74 in Great Britain (ONS, 2000)</a:t>
            </a:r>
          </a:p>
        </p:txBody>
      </p:sp>
    </p:spTree>
    <p:extLst>
      <p:ext uri="{BB962C8B-B14F-4D97-AF65-F5344CB8AC3E}">
        <p14:creationId xmlns:p14="http://schemas.microsoft.com/office/powerpoint/2010/main" val="2125894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CEE0688-7E98-4EDF-82A3-50B3E77896F4}"/>
              </a:ext>
            </a:extLst>
          </p:cNvPr>
          <p:cNvSpPr/>
          <p:nvPr/>
        </p:nvSpPr>
        <p:spPr>
          <a:xfrm>
            <a:off x="868100" y="2187615"/>
            <a:ext cx="9753171" cy="3145146"/>
          </a:xfrm>
          <a:custGeom>
            <a:avLst/>
            <a:gdLst>
              <a:gd name="connsiteX0" fmla="*/ 0 w 9191826"/>
              <a:gd name="connsiteY0" fmla="*/ 0 h 2604304"/>
              <a:gd name="connsiteX1" fmla="*/ 9074552 w 9191826"/>
              <a:gd name="connsiteY1" fmla="*/ 1041722 h 2604304"/>
              <a:gd name="connsiteX2" fmla="*/ 4328932 w 9191826"/>
              <a:gd name="connsiteY2" fmla="*/ 2604304 h 260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91826" h="2604304">
                <a:moveTo>
                  <a:pt x="0" y="0"/>
                </a:moveTo>
                <a:cubicBezTo>
                  <a:pt x="4176531" y="303835"/>
                  <a:pt x="8353063" y="607671"/>
                  <a:pt x="9074552" y="1041722"/>
                </a:cubicBezTo>
                <a:cubicBezTo>
                  <a:pt x="9796041" y="1475773"/>
                  <a:pt x="7062486" y="2040038"/>
                  <a:pt x="4328932" y="2604304"/>
                </a:cubicBezTo>
              </a:path>
            </a:pathLst>
          </a:custGeom>
          <a:noFill/>
          <a:ln w="76200">
            <a:solidFill>
              <a:srgbClr val="076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7 – WHAT IS THE IMPACT?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3F4803-3718-41F5-82BC-5F8BB6CD2C57}"/>
              </a:ext>
            </a:extLst>
          </p:cNvPr>
          <p:cNvSpPr txBox="1"/>
          <p:nvPr/>
        </p:nvSpPr>
        <p:spPr>
          <a:xfrm>
            <a:off x="868100" y="3118603"/>
            <a:ext cx="5972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Except for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homelessness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76497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running away from home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696310-E19A-4436-8B67-8768A55E723B}"/>
              </a:ext>
            </a:extLst>
          </p:cNvPr>
          <p:cNvGrpSpPr/>
          <p:nvPr/>
        </p:nvGrpSpPr>
        <p:grpSpPr>
          <a:xfrm>
            <a:off x="384402" y="4552260"/>
            <a:ext cx="1760400" cy="1760400"/>
            <a:chOff x="384402" y="4350777"/>
            <a:chExt cx="1757499" cy="1757499"/>
          </a:xfrm>
          <a:solidFill>
            <a:schemeClr val="bg1">
              <a:lumMod val="65000"/>
            </a:schemeClr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6224E64-1767-4B68-8A50-93FCA05B3EAE}"/>
                </a:ext>
              </a:extLst>
            </p:cNvPr>
            <p:cNvSpPr/>
            <p:nvPr/>
          </p:nvSpPr>
          <p:spPr>
            <a:xfrm>
              <a:off x="384402" y="4350777"/>
              <a:ext cx="1757499" cy="1757499"/>
            </a:xfrm>
            <a:prstGeom prst="ellips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26.0%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50B5FD9-DC5B-4B04-9381-73800D38753C}"/>
                </a:ext>
              </a:extLst>
            </p:cNvPr>
            <p:cNvSpPr/>
            <p:nvPr/>
          </p:nvSpPr>
          <p:spPr>
            <a:xfrm>
              <a:off x="620242" y="4586617"/>
              <a:ext cx="1285820" cy="1285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Home</a:t>
              </a:r>
              <a:endParaRPr kumimoji="0" lang="en-US" sz="2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30BCDED-7B19-4DEB-A0E9-EBE424E2A604}"/>
                </a:ext>
              </a:extLst>
            </p:cNvPr>
            <p:cNvSpPr/>
            <p:nvPr/>
          </p:nvSpPr>
          <p:spPr>
            <a:xfrm>
              <a:off x="620242" y="4586617"/>
              <a:ext cx="1285820" cy="12858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Fleeing</a:t>
              </a:r>
              <a:endParaRPr kumimoji="0" lang="en-US" sz="2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6750FB-C9CA-4A5E-8354-37E71F0FE145}"/>
              </a:ext>
            </a:extLst>
          </p:cNvPr>
          <p:cNvGrpSpPr/>
          <p:nvPr/>
        </p:nvGrpSpPr>
        <p:grpSpPr>
          <a:xfrm>
            <a:off x="2400364" y="4461850"/>
            <a:ext cx="1706824" cy="1706824"/>
            <a:chOff x="2400364" y="4376114"/>
            <a:chExt cx="1706824" cy="170682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952B6A2-80BA-4861-AACE-42A2032DEA94}"/>
                </a:ext>
              </a:extLst>
            </p:cNvPr>
            <p:cNvSpPr/>
            <p:nvPr/>
          </p:nvSpPr>
          <p:spPr>
            <a:xfrm>
              <a:off x="2400364" y="4376114"/>
              <a:ext cx="1706824" cy="17068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24.5%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E3D17A9-0537-49A9-AC78-EB9B0099A100}"/>
                </a:ext>
              </a:extLst>
            </p:cNvPr>
            <p:cNvSpPr/>
            <p:nvPr/>
          </p:nvSpPr>
          <p:spPr>
            <a:xfrm>
              <a:off x="2629403" y="4605153"/>
              <a:ext cx="1248745" cy="1248745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Homeless</a:t>
              </a:r>
              <a:endParaRPr kumimoji="0" lang="en-US" sz="2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602AFAF-0237-4017-A227-5528E0E0EAA7}"/>
                </a:ext>
              </a:extLst>
            </p:cNvPr>
            <p:cNvSpPr/>
            <p:nvPr/>
          </p:nvSpPr>
          <p:spPr>
            <a:xfrm>
              <a:off x="2629403" y="4605153"/>
              <a:ext cx="1248745" cy="12487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Being</a:t>
              </a:r>
              <a:endParaRPr kumimoji="0" lang="en-US" sz="2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1F191A-8FBF-41EB-82E0-3B75AE19B670}"/>
              </a:ext>
            </a:extLst>
          </p:cNvPr>
          <p:cNvGrpSpPr/>
          <p:nvPr/>
        </p:nvGrpSpPr>
        <p:grpSpPr>
          <a:xfrm>
            <a:off x="488814" y="1884705"/>
            <a:ext cx="723424" cy="723424"/>
            <a:chOff x="488814" y="2255095"/>
            <a:chExt cx="723424" cy="723424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4749379-3936-4CAC-8CE1-92C9581C1F7B}"/>
                </a:ext>
              </a:extLst>
            </p:cNvPr>
            <p:cNvSpPr/>
            <p:nvPr/>
          </p:nvSpPr>
          <p:spPr>
            <a:xfrm>
              <a:off x="488814" y="2255095"/>
              <a:ext cx="723424" cy="723424"/>
            </a:xfrm>
            <a:prstGeom prst="ellipse">
              <a:avLst/>
            </a:prstGeom>
            <a:solidFill>
              <a:srgbClr val="076497"/>
            </a:solidFill>
            <a:ln w="28575">
              <a:solidFill>
                <a:srgbClr val="076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4.4%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BBCC698-6A68-4062-9805-4AE361E603EC}"/>
                </a:ext>
              </a:extLst>
            </p:cNvPr>
            <p:cNvSpPr/>
            <p:nvPr/>
          </p:nvSpPr>
          <p:spPr>
            <a:xfrm>
              <a:off x="585891" y="2352172"/>
              <a:ext cx="529271" cy="529271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20F155D-B278-4438-9202-A10811D8AAF6}"/>
                </a:ext>
              </a:extLst>
            </p:cNvPr>
            <p:cNvSpPr/>
            <p:nvPr/>
          </p:nvSpPr>
          <p:spPr>
            <a:xfrm>
              <a:off x="585891" y="2352172"/>
              <a:ext cx="529271" cy="5292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Average</a:t>
              </a:r>
              <a:endParaRPr kumimoji="0" lang="en-US" sz="9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E089F9E-6AFA-41A8-83C2-4E9DC489C398}"/>
              </a:ext>
            </a:extLst>
          </p:cNvPr>
          <p:cNvSpPr/>
          <p:nvPr/>
        </p:nvSpPr>
        <p:spPr>
          <a:xfrm>
            <a:off x="5943600" y="5044440"/>
            <a:ext cx="318727" cy="280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506735-2631-4746-9316-740D217F4D3D}"/>
              </a:ext>
            </a:extLst>
          </p:cNvPr>
          <p:cNvGrpSpPr/>
          <p:nvPr/>
        </p:nvGrpSpPr>
        <p:grpSpPr>
          <a:xfrm>
            <a:off x="4365651" y="4386528"/>
            <a:ext cx="1672273" cy="1672273"/>
            <a:chOff x="4365651" y="4255281"/>
            <a:chExt cx="1672273" cy="167227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F7D0698-6FA9-4D40-B65E-D5E56137D112}"/>
                </a:ext>
              </a:extLst>
            </p:cNvPr>
            <p:cNvSpPr/>
            <p:nvPr/>
          </p:nvSpPr>
          <p:spPr>
            <a:xfrm>
              <a:off x="4365651" y="4255281"/>
              <a:ext cx="1672273" cy="1672273"/>
            </a:xfrm>
            <a:prstGeom prst="ellipse">
              <a:avLst/>
            </a:prstGeom>
            <a:solidFill>
              <a:srgbClr val="076497"/>
            </a:solidFill>
            <a:ln w="28575">
              <a:solidFill>
                <a:srgbClr val="076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23.5%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5A37A75-40A9-402D-A92C-55517A4FC48F}"/>
                </a:ext>
              </a:extLst>
            </p:cNvPr>
            <p:cNvSpPr/>
            <p:nvPr/>
          </p:nvSpPr>
          <p:spPr>
            <a:xfrm>
              <a:off x="4590054" y="4479684"/>
              <a:ext cx="1223467" cy="1223467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Abuse</a:t>
              </a:r>
              <a:endParaRPr kumimoji="0" lang="en-US" sz="2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A727BBE-ECF1-4466-AEAD-9711544F4D32}"/>
                </a:ext>
              </a:extLst>
            </p:cNvPr>
            <p:cNvSpPr/>
            <p:nvPr/>
          </p:nvSpPr>
          <p:spPr>
            <a:xfrm>
              <a:off x="4590054" y="4479684"/>
              <a:ext cx="1223467" cy="12234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Sexual</a:t>
              </a:r>
              <a:endParaRPr kumimoji="0" lang="en-US" sz="2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EE8E42-30DA-446C-ABB3-45C24225E2FA}"/>
              </a:ext>
            </a:extLst>
          </p:cNvPr>
          <p:cNvCxnSpPr>
            <a:cxnSpLocks/>
          </p:cNvCxnSpPr>
          <p:nvPr/>
        </p:nvCxnSpPr>
        <p:spPr>
          <a:xfrm flipV="1">
            <a:off x="6037924" y="5065706"/>
            <a:ext cx="597569" cy="141394"/>
          </a:xfrm>
          <a:prstGeom prst="straightConnector1">
            <a:avLst/>
          </a:prstGeom>
          <a:noFill/>
          <a:ln w="76200">
            <a:solidFill>
              <a:srgbClr val="076497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D147D59-DA64-4501-AD2F-4FB3E4544E74}"/>
              </a:ext>
            </a:extLst>
          </p:cNvPr>
          <p:cNvSpPr/>
          <p:nvPr/>
        </p:nvSpPr>
        <p:spPr>
          <a:xfrm>
            <a:off x="400050" y="6409147"/>
            <a:ext cx="6938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Source: Non-fatal suicidal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behaviour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 among adults aged 16 to 74 in Great Britain (ONS, 2000)</a:t>
            </a:r>
          </a:p>
        </p:txBody>
      </p:sp>
    </p:spTree>
    <p:extLst>
      <p:ext uri="{BB962C8B-B14F-4D97-AF65-F5344CB8AC3E}">
        <p14:creationId xmlns:p14="http://schemas.microsoft.com/office/powerpoint/2010/main" val="1423609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48B9E55-747A-4DA9-B373-80351A62D323}"/>
              </a:ext>
            </a:extLst>
          </p:cNvPr>
          <p:cNvSpPr/>
          <p:nvPr/>
        </p:nvSpPr>
        <p:spPr>
          <a:xfrm>
            <a:off x="400050" y="2453640"/>
            <a:ext cx="11380470" cy="864000"/>
          </a:xfrm>
          <a:prstGeom prst="roundRect">
            <a:avLst>
              <a:gd name="adj" fmla="val 322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For example, those who have experienced childhood rape or sexual assault by penetration, are much likelier than the general population to experience it again in adulthood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7 – WHAT IS THE IMPACT?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1016DA-E8A0-49E9-AB8F-DD39F62CEAA7}"/>
              </a:ext>
            </a:extLst>
          </p:cNvPr>
          <p:cNvGrpSpPr/>
          <p:nvPr/>
        </p:nvGrpSpPr>
        <p:grpSpPr>
          <a:xfrm>
            <a:off x="3322092" y="-4322989"/>
            <a:ext cx="1044000" cy="1046876"/>
            <a:chOff x="1215425" y="3525124"/>
            <a:chExt cx="1044000" cy="104687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F89A76B-1AA0-42C6-948A-33EC8BBEFAC9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1B05F41-C8FD-4A6F-8704-6AE1CDD91348}"/>
                </a:ext>
              </a:extLst>
            </p:cNvPr>
            <p:cNvSpPr/>
            <p:nvPr/>
          </p:nvSpPr>
          <p:spPr>
            <a:xfrm>
              <a:off x="1215425" y="3525124"/>
              <a:ext cx="1044000" cy="10468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E3ADB9-163F-4CF9-B9B1-240571B1A003}"/>
              </a:ext>
            </a:extLst>
          </p:cNvPr>
          <p:cNvSpPr txBox="1"/>
          <p:nvPr/>
        </p:nvSpPr>
        <p:spPr>
          <a:xfrm>
            <a:off x="400050" y="1519047"/>
            <a:ext cx="1138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Another particularly sad phenomenon 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revictimisation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 – survivors of abuse are at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much higher risk of experiencing it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8714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48B9E55-747A-4DA9-B373-80351A62D323}"/>
              </a:ext>
            </a:extLst>
          </p:cNvPr>
          <p:cNvSpPr/>
          <p:nvPr/>
        </p:nvSpPr>
        <p:spPr>
          <a:xfrm>
            <a:off x="400050" y="2453640"/>
            <a:ext cx="11380470" cy="3983317"/>
          </a:xfrm>
          <a:prstGeom prst="roundRect">
            <a:avLst>
              <a:gd name="adj" fmla="val 67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For example, those who have experienced childhood rape or sexual assault by penetration, are much likelier than the general population to experience it again in adulthood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7 – WHAT IS THE IMPACT?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3F4803-3718-41F5-82BC-5F8BB6CD2C57}"/>
              </a:ext>
            </a:extLst>
          </p:cNvPr>
          <p:cNvSpPr txBox="1"/>
          <p:nvPr/>
        </p:nvSpPr>
        <p:spPr>
          <a:xfrm>
            <a:off x="400050" y="1519047"/>
            <a:ext cx="10540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Another particularly sad phenomenon 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revictimisation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 – survivors of abuse are at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much higher risk of experiencing it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1016DA-E8A0-49E9-AB8F-DD39F62CEAA7}"/>
              </a:ext>
            </a:extLst>
          </p:cNvPr>
          <p:cNvGrpSpPr/>
          <p:nvPr/>
        </p:nvGrpSpPr>
        <p:grpSpPr>
          <a:xfrm>
            <a:off x="3322092" y="-4322989"/>
            <a:ext cx="1044000" cy="1046876"/>
            <a:chOff x="1215425" y="3525124"/>
            <a:chExt cx="1044000" cy="104687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F89A76B-1AA0-42C6-948A-33EC8BBEFAC9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1B05F41-C8FD-4A6F-8704-6AE1CDD91348}"/>
                </a:ext>
              </a:extLst>
            </p:cNvPr>
            <p:cNvSpPr/>
            <p:nvPr/>
          </p:nvSpPr>
          <p:spPr>
            <a:xfrm>
              <a:off x="1215425" y="3525124"/>
              <a:ext cx="1044000" cy="10468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ABC194-CCED-4604-8828-5F4C4F2FB1D2}"/>
              </a:ext>
            </a:extLst>
          </p:cNvPr>
          <p:cNvGrpSpPr/>
          <p:nvPr/>
        </p:nvGrpSpPr>
        <p:grpSpPr>
          <a:xfrm>
            <a:off x="1226010" y="3740845"/>
            <a:ext cx="1645200" cy="1645200"/>
            <a:chOff x="1023939" y="3333638"/>
            <a:chExt cx="1426972" cy="142697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DEF2F98-22FE-4E3E-AF30-22C328B2B832}"/>
                </a:ext>
              </a:extLst>
            </p:cNvPr>
            <p:cNvSpPr/>
            <p:nvPr/>
          </p:nvSpPr>
          <p:spPr>
            <a:xfrm>
              <a:off x="1023939" y="3333638"/>
              <a:ext cx="1426972" cy="14269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26.7%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D2750E-0A9B-46A3-A753-FBD046083605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9D49F8-55A0-48F8-A0B9-F95D5F292E27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DFA8B84-D630-40BE-9837-2A82CD89153E}"/>
              </a:ext>
            </a:extLst>
          </p:cNvPr>
          <p:cNvSpPr/>
          <p:nvPr/>
        </p:nvSpPr>
        <p:spPr>
          <a:xfrm>
            <a:off x="3948630" y="4296322"/>
            <a:ext cx="777600" cy="777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6.0%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3F8A5-126F-4796-AB46-AA109B7CA47D}"/>
              </a:ext>
            </a:extLst>
          </p:cNvPr>
          <p:cNvSpPr txBox="1"/>
          <p:nvPr/>
        </p:nvSpPr>
        <p:spPr>
          <a:xfrm>
            <a:off x="5699494" y="4089222"/>
            <a:ext cx="56543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60000"/>
                    <a:lumOff val="4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Female survivors are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60000"/>
                    <a:lumOff val="4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4.5 times likelier to be victimised as adults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60000"/>
                    <a:lumOff val="4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F0A2C">
                    <a:lumMod val="60000"/>
                    <a:lumOff val="4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compared to the general population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F0A2C">
                  <a:lumMod val="60000"/>
                  <a:lumOff val="40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15F50D-7A3D-40F3-BFE7-46CCC9AB7F33}"/>
              </a:ext>
            </a:extLst>
          </p:cNvPr>
          <p:cNvSpPr txBox="1"/>
          <p:nvPr/>
        </p:nvSpPr>
        <p:spPr>
          <a:xfrm>
            <a:off x="3499755" y="5770023"/>
            <a:ext cx="16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All women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D0F304-DA21-4D11-9ACF-2931EE136A81}"/>
              </a:ext>
            </a:extLst>
          </p:cNvPr>
          <p:cNvSpPr txBox="1"/>
          <p:nvPr/>
        </p:nvSpPr>
        <p:spPr>
          <a:xfrm>
            <a:off x="1236241" y="5770023"/>
            <a:ext cx="16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Women also abused as children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0757AF-1155-495D-939A-A1F0959B50CD}"/>
              </a:ext>
            </a:extLst>
          </p:cNvPr>
          <p:cNvSpPr/>
          <p:nvPr/>
        </p:nvSpPr>
        <p:spPr>
          <a:xfrm>
            <a:off x="5699494" y="5770023"/>
            <a:ext cx="58600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Source: ONS, Abuse during childhood Findings from the Crime Survey for England and Wales, year ending March 2016</a:t>
            </a:r>
          </a:p>
        </p:txBody>
      </p:sp>
    </p:spTree>
    <p:extLst>
      <p:ext uri="{BB962C8B-B14F-4D97-AF65-F5344CB8AC3E}">
        <p14:creationId xmlns:p14="http://schemas.microsoft.com/office/powerpoint/2010/main" val="1586556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B514417-877C-44A9-A5FC-86A343BF6AAF}"/>
              </a:ext>
            </a:extLst>
          </p:cNvPr>
          <p:cNvSpPr/>
          <p:nvPr/>
        </p:nvSpPr>
        <p:spPr>
          <a:xfrm>
            <a:off x="400050" y="2453640"/>
            <a:ext cx="11380470" cy="3983317"/>
          </a:xfrm>
          <a:prstGeom prst="roundRect">
            <a:avLst>
              <a:gd name="adj" fmla="val 67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For example, those who have experienced childhood rape or sexual assault by penetration, are much likelier than the general population to experience it again in adulthood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7 – WHAT IS THE IMPACT?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1016DA-E8A0-49E9-AB8F-DD39F62CEAA7}"/>
              </a:ext>
            </a:extLst>
          </p:cNvPr>
          <p:cNvGrpSpPr/>
          <p:nvPr/>
        </p:nvGrpSpPr>
        <p:grpSpPr>
          <a:xfrm>
            <a:off x="3322092" y="-4322989"/>
            <a:ext cx="1044000" cy="1046876"/>
            <a:chOff x="1215425" y="3525124"/>
            <a:chExt cx="1044000" cy="104687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F89A76B-1AA0-42C6-948A-33EC8BBEFAC9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1B05F41-C8FD-4A6F-8704-6AE1CDD91348}"/>
                </a:ext>
              </a:extLst>
            </p:cNvPr>
            <p:cNvSpPr/>
            <p:nvPr/>
          </p:nvSpPr>
          <p:spPr>
            <a:xfrm>
              <a:off x="1215425" y="3525124"/>
              <a:ext cx="1044000" cy="10468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03EC38A-52A4-46E6-9645-905DAA44CDB2}"/>
              </a:ext>
            </a:extLst>
          </p:cNvPr>
          <p:cNvSpPr txBox="1"/>
          <p:nvPr/>
        </p:nvSpPr>
        <p:spPr>
          <a:xfrm>
            <a:off x="400050" y="1519047"/>
            <a:ext cx="10540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Another particularly sad phenomenon 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revictimisation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 – survivors of abuse are at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much higher risk of experiencing it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ABC194-CCED-4604-8828-5F4C4F2FB1D2}"/>
              </a:ext>
            </a:extLst>
          </p:cNvPr>
          <p:cNvGrpSpPr/>
          <p:nvPr/>
        </p:nvGrpSpPr>
        <p:grpSpPr>
          <a:xfrm>
            <a:off x="1029241" y="3492322"/>
            <a:ext cx="2106000" cy="2106000"/>
            <a:chOff x="1023939" y="3333638"/>
            <a:chExt cx="1426972" cy="142697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DEF2F98-22FE-4E3E-AF30-22C328B2B832}"/>
                </a:ext>
              </a:extLst>
            </p:cNvPr>
            <p:cNvSpPr/>
            <p:nvPr/>
          </p:nvSpPr>
          <p:spPr>
            <a:xfrm>
              <a:off x="1023939" y="3333638"/>
              <a:ext cx="1426972" cy="1426972"/>
            </a:xfrm>
            <a:prstGeom prst="ellipse">
              <a:avLst/>
            </a:prstGeom>
            <a:solidFill>
              <a:srgbClr val="0B9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elawadee UI" panose="020B0502040204020203" pitchFamily="34" charset="-34"/>
                  <a:ea typeface="+mn-ea"/>
                  <a:cs typeface="Leelawadee UI" panose="020B0502040204020203" pitchFamily="34" charset="-34"/>
                </a:rPr>
                <a:t>3.8%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D2750E-0A9B-46A3-A753-FBD046083605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9D49F8-55A0-48F8-A0B9-F95D5F292E27}"/>
                </a:ext>
              </a:extLst>
            </p:cNvPr>
            <p:cNvSpPr/>
            <p:nvPr/>
          </p:nvSpPr>
          <p:spPr>
            <a:xfrm>
              <a:off x="1215425" y="3525124"/>
              <a:ext cx="1044000" cy="104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DFA8B84-D630-40BE-9837-2A82CD89153E}"/>
              </a:ext>
            </a:extLst>
          </p:cNvPr>
          <p:cNvSpPr/>
          <p:nvPr/>
        </p:nvSpPr>
        <p:spPr>
          <a:xfrm>
            <a:off x="3956955" y="4294107"/>
            <a:ext cx="777600" cy="777600"/>
          </a:xfrm>
          <a:prstGeom prst="ellipse">
            <a:avLst/>
          </a:prstGeom>
          <a:solidFill>
            <a:srgbClr val="0B9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0.5%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3F8A5-126F-4796-AB46-AA109B7CA47D}"/>
              </a:ext>
            </a:extLst>
          </p:cNvPr>
          <p:cNvSpPr txBox="1"/>
          <p:nvPr/>
        </p:nvSpPr>
        <p:spPr>
          <a:xfrm>
            <a:off x="5671595" y="4240710"/>
            <a:ext cx="5682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B9BEB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For males, the likelihood of adult victimisation is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B9BEB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7.3 times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B9BEB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B9BEB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greater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B9BEB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2B81F-60B1-46C8-82A8-78C005F3DFE4}"/>
              </a:ext>
            </a:extLst>
          </p:cNvPr>
          <p:cNvSpPr txBox="1"/>
          <p:nvPr/>
        </p:nvSpPr>
        <p:spPr>
          <a:xfrm>
            <a:off x="1236241" y="5770023"/>
            <a:ext cx="16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Men also abused as children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B05AD5-EA45-4B0C-8517-A5E8B0115EE4}"/>
              </a:ext>
            </a:extLst>
          </p:cNvPr>
          <p:cNvSpPr txBox="1"/>
          <p:nvPr/>
        </p:nvSpPr>
        <p:spPr>
          <a:xfrm>
            <a:off x="3499755" y="5770023"/>
            <a:ext cx="16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All 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2DC71F-B8BA-4888-A664-78E7E007A010}"/>
              </a:ext>
            </a:extLst>
          </p:cNvPr>
          <p:cNvSpPr/>
          <p:nvPr/>
        </p:nvSpPr>
        <p:spPr>
          <a:xfrm>
            <a:off x="5699494" y="5770023"/>
            <a:ext cx="58600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Source: ONS, Abuse during childhood Findings from the Crime Survey for England and Wales, year ending March 2016</a:t>
            </a:r>
          </a:p>
        </p:txBody>
      </p:sp>
    </p:spTree>
    <p:extLst>
      <p:ext uri="{BB962C8B-B14F-4D97-AF65-F5344CB8AC3E}">
        <p14:creationId xmlns:p14="http://schemas.microsoft.com/office/powerpoint/2010/main" val="316059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3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COURSE AIMS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40798-5C09-4737-AE21-DD85C19C9DAB}"/>
              </a:ext>
            </a:extLst>
          </p:cNvPr>
          <p:cNvSpPr txBox="1"/>
          <p:nvPr/>
        </p:nvSpPr>
        <p:spPr>
          <a:xfrm>
            <a:off x="449580" y="1898412"/>
            <a:ext cx="11292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EMPOWER PARENTS AND CARERS TO PROTECT CHILDREN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How to recognise signs of abuse in children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How to recognise signs of abuse in adults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How to teach children about personal safety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How to handle difficult conversations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Where to find further support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275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3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COURSE AIMS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AD5988-14E4-437F-9DD0-0E5F2C1D732F}"/>
              </a:ext>
            </a:extLst>
          </p:cNvPr>
          <p:cNvSpPr/>
          <p:nvPr/>
        </p:nvSpPr>
        <p:spPr>
          <a:xfrm>
            <a:off x="1516380" y="2319487"/>
            <a:ext cx="9159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More than anything, we aim to show you that child sexual abuse 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PREVENTABLE, NOT INEVITABLE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and give you the skills and knowledge you need to act </a:t>
            </a:r>
          </a:p>
        </p:txBody>
      </p:sp>
    </p:spTree>
    <p:extLst>
      <p:ext uri="{BB962C8B-B14F-4D97-AF65-F5344CB8AC3E}">
        <p14:creationId xmlns:p14="http://schemas.microsoft.com/office/powerpoint/2010/main" val="301768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3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AIMS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AD5988-14E4-437F-9DD0-0E5F2C1D732F}"/>
              </a:ext>
            </a:extLst>
          </p:cNvPr>
          <p:cNvSpPr/>
          <p:nvPr/>
        </p:nvSpPr>
        <p:spPr>
          <a:xfrm>
            <a:off x="3048000" y="333391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So, let’s get started!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94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3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2ACD773-34E0-4B89-A8DF-F9E37C738ED4}"/>
              </a:ext>
            </a:extLst>
          </p:cNvPr>
          <p:cNvSpPr/>
          <p:nvPr/>
        </p:nvSpPr>
        <p:spPr>
          <a:xfrm>
            <a:off x="583798" y="42543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CCBC7E-995E-47B0-9D57-F6FCDED0D198}"/>
              </a:ext>
            </a:extLst>
          </p:cNvPr>
          <p:cNvSpPr/>
          <p:nvPr/>
        </p:nvSpPr>
        <p:spPr>
          <a:xfrm>
            <a:off x="1370877" y="140718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7D5DDB-2773-4DB2-8138-EED8FF3040B8}"/>
              </a:ext>
            </a:extLst>
          </p:cNvPr>
          <p:cNvSpPr/>
          <p:nvPr/>
        </p:nvSpPr>
        <p:spPr>
          <a:xfrm>
            <a:off x="2563069" y="83390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C3F403-064C-48A1-864D-6D07240F7824}"/>
              </a:ext>
            </a:extLst>
          </p:cNvPr>
          <p:cNvSpPr/>
          <p:nvPr/>
        </p:nvSpPr>
        <p:spPr>
          <a:xfrm>
            <a:off x="1370877" y="291914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A5503C-C4BB-4B04-8069-CAF9FE53737A}"/>
              </a:ext>
            </a:extLst>
          </p:cNvPr>
          <p:cNvSpPr/>
          <p:nvPr/>
        </p:nvSpPr>
        <p:spPr>
          <a:xfrm>
            <a:off x="450690" y="219914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AEAC4F-D0A3-4AD7-B828-B3EEF34A4990}"/>
              </a:ext>
            </a:extLst>
          </p:cNvPr>
          <p:cNvSpPr/>
          <p:nvPr/>
        </p:nvSpPr>
        <p:spPr>
          <a:xfrm>
            <a:off x="3182315" y="166671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54AE85-6EF6-456D-B4A9-B0AE31F212A1}"/>
              </a:ext>
            </a:extLst>
          </p:cNvPr>
          <p:cNvSpPr/>
          <p:nvPr/>
        </p:nvSpPr>
        <p:spPr>
          <a:xfrm>
            <a:off x="3182315" y="27306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44D565-F52B-433C-BBBE-3FF37F11C3D2}"/>
              </a:ext>
            </a:extLst>
          </p:cNvPr>
          <p:cNvSpPr/>
          <p:nvPr/>
        </p:nvSpPr>
        <p:spPr>
          <a:xfrm>
            <a:off x="2203069" y="219914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07D606-5140-4E3F-BB92-F327F5EE901A}"/>
              </a:ext>
            </a:extLst>
          </p:cNvPr>
          <p:cNvSpPr/>
          <p:nvPr/>
        </p:nvSpPr>
        <p:spPr>
          <a:xfrm>
            <a:off x="2300424" y="360724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391A4F-8B58-4513-8CD4-08D23127F790}"/>
              </a:ext>
            </a:extLst>
          </p:cNvPr>
          <p:cNvSpPr/>
          <p:nvPr/>
        </p:nvSpPr>
        <p:spPr>
          <a:xfrm>
            <a:off x="3123256" y="433637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97B145-12FD-4519-93D8-CC1DDAB88A99}"/>
              </a:ext>
            </a:extLst>
          </p:cNvPr>
          <p:cNvSpPr/>
          <p:nvPr/>
        </p:nvSpPr>
        <p:spPr>
          <a:xfrm>
            <a:off x="4315448" y="376309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80BEE5-3DF0-47D8-A21F-F7498B3C6C84}"/>
              </a:ext>
            </a:extLst>
          </p:cNvPr>
          <p:cNvSpPr/>
          <p:nvPr/>
        </p:nvSpPr>
        <p:spPr>
          <a:xfrm>
            <a:off x="3123256" y="584833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EE8281-498C-4903-B549-B011AD363144}"/>
              </a:ext>
            </a:extLst>
          </p:cNvPr>
          <p:cNvSpPr/>
          <p:nvPr/>
        </p:nvSpPr>
        <p:spPr>
          <a:xfrm>
            <a:off x="2203069" y="512833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4494529-DBC0-4845-9E73-6322C7122D89}"/>
              </a:ext>
            </a:extLst>
          </p:cNvPr>
          <p:cNvSpPr/>
          <p:nvPr/>
        </p:nvSpPr>
        <p:spPr>
          <a:xfrm>
            <a:off x="5364793" y="423315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8EC4CC-41B0-43BA-B48B-FC2FC8173C8A}"/>
              </a:ext>
            </a:extLst>
          </p:cNvPr>
          <p:cNvSpPr/>
          <p:nvPr/>
        </p:nvSpPr>
        <p:spPr>
          <a:xfrm>
            <a:off x="4934694" y="565981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53CB7AB-A50E-47DF-8A9C-DE7C9206BF01}"/>
              </a:ext>
            </a:extLst>
          </p:cNvPr>
          <p:cNvSpPr/>
          <p:nvPr/>
        </p:nvSpPr>
        <p:spPr>
          <a:xfrm>
            <a:off x="4172601" y="489023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5CB10B-EE52-4139-9E54-CA99C8DEACB1}"/>
              </a:ext>
            </a:extLst>
          </p:cNvPr>
          <p:cNvSpPr/>
          <p:nvPr/>
        </p:nvSpPr>
        <p:spPr>
          <a:xfrm>
            <a:off x="4367411" y="100538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89FEAAF-C444-4A4F-91F4-56BA3C92BEFE}"/>
              </a:ext>
            </a:extLst>
          </p:cNvPr>
          <p:cNvSpPr/>
          <p:nvPr/>
        </p:nvSpPr>
        <p:spPr>
          <a:xfrm>
            <a:off x="5426184" y="144444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3C37BF-11F8-44D4-9F92-F7FDA8C1D4D6}"/>
              </a:ext>
            </a:extLst>
          </p:cNvPr>
          <p:cNvSpPr/>
          <p:nvPr/>
        </p:nvSpPr>
        <p:spPr>
          <a:xfrm>
            <a:off x="6618376" y="87116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F527C2-5B4E-4DF8-9013-FBE5076FB6AE}"/>
              </a:ext>
            </a:extLst>
          </p:cNvPr>
          <p:cNvSpPr/>
          <p:nvPr/>
        </p:nvSpPr>
        <p:spPr>
          <a:xfrm>
            <a:off x="5216855" y="280650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C6D68DF-A1B7-446C-B073-32BD2D5D40EC}"/>
              </a:ext>
            </a:extLst>
          </p:cNvPr>
          <p:cNvSpPr/>
          <p:nvPr/>
        </p:nvSpPr>
        <p:spPr>
          <a:xfrm>
            <a:off x="4189995" y="223640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9A5098-A96D-4019-BC20-125A8A0D41FB}"/>
              </a:ext>
            </a:extLst>
          </p:cNvPr>
          <p:cNvSpPr/>
          <p:nvPr/>
        </p:nvSpPr>
        <p:spPr>
          <a:xfrm>
            <a:off x="7597622" y="124563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24FE25-4E5F-4EB1-BAB4-95BDBA5FBFE7}"/>
              </a:ext>
            </a:extLst>
          </p:cNvPr>
          <p:cNvSpPr/>
          <p:nvPr/>
        </p:nvSpPr>
        <p:spPr>
          <a:xfrm>
            <a:off x="7237622" y="276788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CFCC3A8-9B98-4374-ABF1-E2117619371A}"/>
              </a:ext>
            </a:extLst>
          </p:cNvPr>
          <p:cNvSpPr/>
          <p:nvPr/>
        </p:nvSpPr>
        <p:spPr>
          <a:xfrm>
            <a:off x="6258376" y="223640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2DD92AA-9F8A-4AA6-B7EF-12862F3C0EA1}"/>
              </a:ext>
            </a:extLst>
          </p:cNvPr>
          <p:cNvSpPr/>
          <p:nvPr/>
        </p:nvSpPr>
        <p:spPr>
          <a:xfrm>
            <a:off x="6339523" y="355286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B558B6F-580C-4F35-8E1F-FA87D4D91B75}"/>
              </a:ext>
            </a:extLst>
          </p:cNvPr>
          <p:cNvSpPr/>
          <p:nvPr/>
        </p:nvSpPr>
        <p:spPr>
          <a:xfrm>
            <a:off x="7133450" y="426316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9B0171-8150-46ED-8851-12C8E7F519D4}"/>
              </a:ext>
            </a:extLst>
          </p:cNvPr>
          <p:cNvSpPr/>
          <p:nvPr/>
        </p:nvSpPr>
        <p:spPr>
          <a:xfrm>
            <a:off x="8325642" y="368988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4792537-AEB8-407A-906F-DC81776A8FBB}"/>
              </a:ext>
            </a:extLst>
          </p:cNvPr>
          <p:cNvSpPr/>
          <p:nvPr/>
        </p:nvSpPr>
        <p:spPr>
          <a:xfrm>
            <a:off x="7133450" y="5775127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8B800A8-2752-4D64-B601-72484093FC48}"/>
              </a:ext>
            </a:extLst>
          </p:cNvPr>
          <p:cNvSpPr/>
          <p:nvPr/>
        </p:nvSpPr>
        <p:spPr>
          <a:xfrm>
            <a:off x="6213263" y="5055127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53A379-B662-4797-BF4F-7F4208220504}"/>
              </a:ext>
            </a:extLst>
          </p:cNvPr>
          <p:cNvSpPr/>
          <p:nvPr/>
        </p:nvSpPr>
        <p:spPr>
          <a:xfrm>
            <a:off x="8944888" y="452269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427FFFF-94B7-464C-BC1E-DB6DB683CD5A}"/>
              </a:ext>
            </a:extLst>
          </p:cNvPr>
          <p:cNvSpPr/>
          <p:nvPr/>
        </p:nvSpPr>
        <p:spPr>
          <a:xfrm>
            <a:off x="8685642" y="578964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79ABA33-4BC9-4288-AD74-80CEF344ED33}"/>
              </a:ext>
            </a:extLst>
          </p:cNvPr>
          <p:cNvSpPr/>
          <p:nvPr/>
        </p:nvSpPr>
        <p:spPr>
          <a:xfrm>
            <a:off x="7965642" y="5055127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040FBA2-CDB4-435F-A8C6-01797DD685F3}"/>
              </a:ext>
            </a:extLst>
          </p:cNvPr>
          <p:cNvSpPr/>
          <p:nvPr/>
        </p:nvSpPr>
        <p:spPr>
          <a:xfrm>
            <a:off x="8676823" y="7887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2282F8-D295-47D7-8F07-B068412C028E}"/>
              </a:ext>
            </a:extLst>
          </p:cNvPr>
          <p:cNvSpPr/>
          <p:nvPr/>
        </p:nvSpPr>
        <p:spPr>
          <a:xfrm>
            <a:off x="9077996" y="121866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B7AF7D-81BD-4537-B18E-CFD50E4B6B9D}"/>
              </a:ext>
            </a:extLst>
          </p:cNvPr>
          <p:cNvSpPr/>
          <p:nvPr/>
        </p:nvSpPr>
        <p:spPr>
          <a:xfrm>
            <a:off x="10270188" y="64538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CF3FFC6-E6DE-4973-B142-29BD3008FBE0}"/>
              </a:ext>
            </a:extLst>
          </p:cNvPr>
          <p:cNvSpPr/>
          <p:nvPr/>
        </p:nvSpPr>
        <p:spPr>
          <a:xfrm>
            <a:off x="9077996" y="27306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8B4277E-9916-427C-9B27-9CCFAFC18D1F}"/>
              </a:ext>
            </a:extLst>
          </p:cNvPr>
          <p:cNvSpPr/>
          <p:nvPr/>
        </p:nvSpPr>
        <p:spPr>
          <a:xfrm>
            <a:off x="8157809" y="20106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1AE1F81-6A1C-45FD-B5F5-F86F9E9EFA3B}"/>
              </a:ext>
            </a:extLst>
          </p:cNvPr>
          <p:cNvSpPr/>
          <p:nvPr/>
        </p:nvSpPr>
        <p:spPr>
          <a:xfrm>
            <a:off x="10889434" y="147818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AFEC98E-0B46-4481-BF82-4AFABF140D4B}"/>
              </a:ext>
            </a:extLst>
          </p:cNvPr>
          <p:cNvSpPr/>
          <p:nvPr/>
        </p:nvSpPr>
        <p:spPr>
          <a:xfrm>
            <a:off x="10889434" y="254210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719B075-630B-4AE4-8E0A-3D7289F47445}"/>
              </a:ext>
            </a:extLst>
          </p:cNvPr>
          <p:cNvSpPr/>
          <p:nvPr/>
        </p:nvSpPr>
        <p:spPr>
          <a:xfrm>
            <a:off x="9910188" y="20106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549DD86-BD26-42DF-A7AD-5052513C6F7D}"/>
              </a:ext>
            </a:extLst>
          </p:cNvPr>
          <p:cNvSpPr/>
          <p:nvPr/>
        </p:nvSpPr>
        <p:spPr>
          <a:xfrm>
            <a:off x="555009" y="373444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5ED4A96-EA7F-414C-B762-AE0DB77F7FB9}"/>
              </a:ext>
            </a:extLst>
          </p:cNvPr>
          <p:cNvSpPr/>
          <p:nvPr/>
        </p:nvSpPr>
        <p:spPr>
          <a:xfrm>
            <a:off x="1174255" y="456725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D9DB764-0DFD-4664-B041-86D1A535ECBD}"/>
              </a:ext>
            </a:extLst>
          </p:cNvPr>
          <p:cNvSpPr/>
          <p:nvPr/>
        </p:nvSpPr>
        <p:spPr>
          <a:xfrm>
            <a:off x="1174255" y="563116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CAFA64E-06E5-485C-88B6-776F94BB8742}"/>
              </a:ext>
            </a:extLst>
          </p:cNvPr>
          <p:cNvSpPr/>
          <p:nvPr/>
        </p:nvSpPr>
        <p:spPr>
          <a:xfrm>
            <a:off x="195009" y="509968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D7790FB-2535-4336-949E-DBFF5C775DBA}"/>
              </a:ext>
            </a:extLst>
          </p:cNvPr>
          <p:cNvSpPr/>
          <p:nvPr/>
        </p:nvSpPr>
        <p:spPr>
          <a:xfrm>
            <a:off x="11143644" y="481593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FE70419-2980-4800-9A3A-82479C00E69E}"/>
              </a:ext>
            </a:extLst>
          </p:cNvPr>
          <p:cNvSpPr/>
          <p:nvPr/>
        </p:nvSpPr>
        <p:spPr>
          <a:xfrm>
            <a:off x="11143644" y="587984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E630C7E-8AFE-4F22-A7AC-92AFAA6F3D43}"/>
              </a:ext>
            </a:extLst>
          </p:cNvPr>
          <p:cNvSpPr/>
          <p:nvPr/>
        </p:nvSpPr>
        <p:spPr>
          <a:xfrm>
            <a:off x="9910188" y="532988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8A62B95-7765-4E4D-A2C8-C4F4F830C821}"/>
              </a:ext>
            </a:extLst>
          </p:cNvPr>
          <p:cNvSpPr/>
          <p:nvPr/>
        </p:nvSpPr>
        <p:spPr>
          <a:xfrm>
            <a:off x="9774252" y="370903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9BEC6F4-CF91-4FE6-99B7-FD284C4B8F6F}"/>
              </a:ext>
            </a:extLst>
          </p:cNvPr>
          <p:cNvSpPr/>
          <p:nvPr/>
        </p:nvSpPr>
        <p:spPr>
          <a:xfrm>
            <a:off x="1485459" y="325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50C51E3-7050-46B6-BFE7-7DF05E8D0978}"/>
              </a:ext>
            </a:extLst>
          </p:cNvPr>
          <p:cNvSpPr/>
          <p:nvPr/>
        </p:nvSpPr>
        <p:spPr>
          <a:xfrm>
            <a:off x="3292125" y="2778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D3ADEBC-0E94-41E9-A6FD-842712F1CF1C}"/>
              </a:ext>
            </a:extLst>
          </p:cNvPr>
          <p:cNvSpPr/>
          <p:nvPr/>
        </p:nvSpPr>
        <p:spPr>
          <a:xfrm>
            <a:off x="4746871" y="5151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3AAD276-86F6-4309-B9B8-5A68FAC3D0B5}"/>
              </a:ext>
            </a:extLst>
          </p:cNvPr>
          <p:cNvSpPr/>
          <p:nvPr/>
        </p:nvSpPr>
        <p:spPr>
          <a:xfrm>
            <a:off x="7338376" y="3073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8DAF284-C9C4-43E8-9D15-EBB8E1EDD034}"/>
              </a:ext>
            </a:extLst>
          </p:cNvPr>
          <p:cNvSpPr/>
          <p:nvPr/>
        </p:nvSpPr>
        <p:spPr>
          <a:xfrm>
            <a:off x="11056791" y="2778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DE03B96-785F-4EF2-AAB9-5AFAA7283EE6}"/>
              </a:ext>
            </a:extLst>
          </p:cNvPr>
          <p:cNvSpPr/>
          <p:nvPr/>
        </p:nvSpPr>
        <p:spPr>
          <a:xfrm>
            <a:off x="5936855" y="612045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B9AAC2C-BB9A-44B6-89EA-988F8CCF6B54}"/>
              </a:ext>
            </a:extLst>
          </p:cNvPr>
          <p:cNvSpPr/>
          <p:nvPr/>
        </p:nvSpPr>
        <p:spPr>
          <a:xfrm>
            <a:off x="583798" y="4000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8797C7B-E0CF-4C48-BEB9-14DBC3615C21}"/>
              </a:ext>
            </a:extLst>
          </p:cNvPr>
          <p:cNvSpPr/>
          <p:nvPr/>
        </p:nvSpPr>
        <p:spPr>
          <a:xfrm>
            <a:off x="1370877" y="138177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0303EB-E7CF-4F75-9BAE-3D6609D7595B}"/>
              </a:ext>
            </a:extLst>
          </p:cNvPr>
          <p:cNvSpPr/>
          <p:nvPr/>
        </p:nvSpPr>
        <p:spPr>
          <a:xfrm>
            <a:off x="2563069" y="80849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FD14B4F-68BD-44EF-AB50-7838290E6128}"/>
              </a:ext>
            </a:extLst>
          </p:cNvPr>
          <p:cNvSpPr/>
          <p:nvPr/>
        </p:nvSpPr>
        <p:spPr>
          <a:xfrm>
            <a:off x="1370877" y="289373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920F5F3-AC56-4C99-AD03-A8F11AA54471}"/>
              </a:ext>
            </a:extLst>
          </p:cNvPr>
          <p:cNvSpPr/>
          <p:nvPr/>
        </p:nvSpPr>
        <p:spPr>
          <a:xfrm>
            <a:off x="450690" y="217373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C30982D-6644-42E8-AE80-B931EC501FA7}"/>
              </a:ext>
            </a:extLst>
          </p:cNvPr>
          <p:cNvSpPr/>
          <p:nvPr/>
        </p:nvSpPr>
        <p:spPr>
          <a:xfrm>
            <a:off x="3182315" y="164130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4D836CC-8064-4164-B5EB-361988450C6B}"/>
              </a:ext>
            </a:extLst>
          </p:cNvPr>
          <p:cNvSpPr/>
          <p:nvPr/>
        </p:nvSpPr>
        <p:spPr>
          <a:xfrm>
            <a:off x="3182315" y="270521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73BB88B-D198-45FE-B478-34AC571C07DA}"/>
              </a:ext>
            </a:extLst>
          </p:cNvPr>
          <p:cNvSpPr/>
          <p:nvPr/>
        </p:nvSpPr>
        <p:spPr>
          <a:xfrm>
            <a:off x="2203069" y="217373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040D406-6085-4957-A9C1-DC87DE6CE21C}"/>
              </a:ext>
            </a:extLst>
          </p:cNvPr>
          <p:cNvSpPr/>
          <p:nvPr/>
        </p:nvSpPr>
        <p:spPr>
          <a:xfrm>
            <a:off x="3123256" y="431096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FE89CA4-F7F8-437C-964E-26093E75A0DF}"/>
              </a:ext>
            </a:extLst>
          </p:cNvPr>
          <p:cNvSpPr/>
          <p:nvPr/>
        </p:nvSpPr>
        <p:spPr>
          <a:xfrm>
            <a:off x="4315448" y="373768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6275E52-05A4-41F5-BA29-2E48F87101A7}"/>
              </a:ext>
            </a:extLst>
          </p:cNvPr>
          <p:cNvSpPr/>
          <p:nvPr/>
        </p:nvSpPr>
        <p:spPr>
          <a:xfrm>
            <a:off x="3123256" y="58229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2F80B85-4917-4AA4-873B-8A0430C2CF30}"/>
              </a:ext>
            </a:extLst>
          </p:cNvPr>
          <p:cNvSpPr/>
          <p:nvPr/>
        </p:nvSpPr>
        <p:spPr>
          <a:xfrm>
            <a:off x="2203069" y="510292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7114E13-A7BB-4450-B0C6-739F141A97EF}"/>
              </a:ext>
            </a:extLst>
          </p:cNvPr>
          <p:cNvSpPr/>
          <p:nvPr/>
        </p:nvSpPr>
        <p:spPr>
          <a:xfrm>
            <a:off x="5364793" y="420774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ECA5787-CA39-4839-9EB4-E51BDF5BF075}"/>
              </a:ext>
            </a:extLst>
          </p:cNvPr>
          <p:cNvSpPr/>
          <p:nvPr/>
        </p:nvSpPr>
        <p:spPr>
          <a:xfrm>
            <a:off x="4934694" y="563440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4C9F2F8-5249-4E08-9604-51E0CEA31BF2}"/>
              </a:ext>
            </a:extLst>
          </p:cNvPr>
          <p:cNvSpPr/>
          <p:nvPr/>
        </p:nvSpPr>
        <p:spPr>
          <a:xfrm>
            <a:off x="4172601" y="486482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E908A5B-790F-4C19-80EA-32803A5D0C84}"/>
              </a:ext>
            </a:extLst>
          </p:cNvPr>
          <p:cNvSpPr/>
          <p:nvPr/>
        </p:nvSpPr>
        <p:spPr>
          <a:xfrm>
            <a:off x="4367411" y="97997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5402196-776A-4995-88F5-08C7202955B8}"/>
              </a:ext>
            </a:extLst>
          </p:cNvPr>
          <p:cNvSpPr/>
          <p:nvPr/>
        </p:nvSpPr>
        <p:spPr>
          <a:xfrm>
            <a:off x="5426184" y="141903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8A67746-DC18-4A3D-A0FA-B5BB582233B4}"/>
              </a:ext>
            </a:extLst>
          </p:cNvPr>
          <p:cNvSpPr/>
          <p:nvPr/>
        </p:nvSpPr>
        <p:spPr>
          <a:xfrm>
            <a:off x="6618376" y="84575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E9181F1-C45F-4F29-A7F7-3AC5640EFD57}"/>
              </a:ext>
            </a:extLst>
          </p:cNvPr>
          <p:cNvSpPr/>
          <p:nvPr/>
        </p:nvSpPr>
        <p:spPr>
          <a:xfrm>
            <a:off x="4189995" y="221099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ACCA487-67E0-47B7-BC95-1DCD90813BD7}"/>
              </a:ext>
            </a:extLst>
          </p:cNvPr>
          <p:cNvSpPr/>
          <p:nvPr/>
        </p:nvSpPr>
        <p:spPr>
          <a:xfrm>
            <a:off x="7597622" y="122021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5DDA6F89-337A-4CF3-A43E-40BCACD77B63}"/>
              </a:ext>
            </a:extLst>
          </p:cNvPr>
          <p:cNvSpPr/>
          <p:nvPr/>
        </p:nvSpPr>
        <p:spPr>
          <a:xfrm>
            <a:off x="7237622" y="274247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927C5C5-0CED-4777-9AE2-A39BC1992D60}"/>
              </a:ext>
            </a:extLst>
          </p:cNvPr>
          <p:cNvSpPr/>
          <p:nvPr/>
        </p:nvSpPr>
        <p:spPr>
          <a:xfrm>
            <a:off x="6258376" y="221099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8E37884-DBE7-411D-952D-BB604508ED6F}"/>
              </a:ext>
            </a:extLst>
          </p:cNvPr>
          <p:cNvSpPr/>
          <p:nvPr/>
        </p:nvSpPr>
        <p:spPr>
          <a:xfrm>
            <a:off x="7133450" y="423775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A568D8A-0FE9-4A50-BAE6-BB67F2117840}"/>
              </a:ext>
            </a:extLst>
          </p:cNvPr>
          <p:cNvSpPr/>
          <p:nvPr/>
        </p:nvSpPr>
        <p:spPr>
          <a:xfrm>
            <a:off x="8325642" y="366447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BE4BFFD-F231-481B-BE44-AEE3A002C812}"/>
              </a:ext>
            </a:extLst>
          </p:cNvPr>
          <p:cNvSpPr/>
          <p:nvPr/>
        </p:nvSpPr>
        <p:spPr>
          <a:xfrm>
            <a:off x="7133450" y="574971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690F7DE-E600-4834-B3A8-79A9B31B03F9}"/>
              </a:ext>
            </a:extLst>
          </p:cNvPr>
          <p:cNvSpPr/>
          <p:nvPr/>
        </p:nvSpPr>
        <p:spPr>
          <a:xfrm>
            <a:off x="6213263" y="502971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A2BE7BB3-C7EE-4C9F-9B21-2D7A8AAC6CD4}"/>
              </a:ext>
            </a:extLst>
          </p:cNvPr>
          <p:cNvSpPr/>
          <p:nvPr/>
        </p:nvSpPr>
        <p:spPr>
          <a:xfrm>
            <a:off x="8944888" y="449727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6653AF9-508F-463B-8C40-217E5F7D384D}"/>
              </a:ext>
            </a:extLst>
          </p:cNvPr>
          <p:cNvSpPr/>
          <p:nvPr/>
        </p:nvSpPr>
        <p:spPr>
          <a:xfrm>
            <a:off x="7965642" y="5029715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B193670-87D3-4831-8177-021AC2C46381}"/>
              </a:ext>
            </a:extLst>
          </p:cNvPr>
          <p:cNvSpPr/>
          <p:nvPr/>
        </p:nvSpPr>
        <p:spPr>
          <a:xfrm>
            <a:off x="9077996" y="119324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A908B22-C967-40DE-9B73-FBFE2ACF743C}"/>
              </a:ext>
            </a:extLst>
          </p:cNvPr>
          <p:cNvSpPr/>
          <p:nvPr/>
        </p:nvSpPr>
        <p:spPr>
          <a:xfrm>
            <a:off x="10270188" y="61997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FF0F343-CF28-420A-A9C2-28773AAC2141}"/>
              </a:ext>
            </a:extLst>
          </p:cNvPr>
          <p:cNvSpPr/>
          <p:nvPr/>
        </p:nvSpPr>
        <p:spPr>
          <a:xfrm>
            <a:off x="9077996" y="270521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FF8977B-500D-4E14-BC35-DDFD0F9FA31D}"/>
              </a:ext>
            </a:extLst>
          </p:cNvPr>
          <p:cNvSpPr/>
          <p:nvPr/>
        </p:nvSpPr>
        <p:spPr>
          <a:xfrm>
            <a:off x="8157809" y="198521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6C90959-EC13-4D31-A283-C99E4A803C65}"/>
              </a:ext>
            </a:extLst>
          </p:cNvPr>
          <p:cNvSpPr/>
          <p:nvPr/>
        </p:nvSpPr>
        <p:spPr>
          <a:xfrm>
            <a:off x="10889434" y="1452776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1ACD2E4-4210-4F21-B418-66E258B7F044}"/>
              </a:ext>
            </a:extLst>
          </p:cNvPr>
          <p:cNvSpPr/>
          <p:nvPr/>
        </p:nvSpPr>
        <p:spPr>
          <a:xfrm>
            <a:off x="10889434" y="251668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592EDD1-2F37-4E5A-B4FD-FDF245ECD1AB}"/>
              </a:ext>
            </a:extLst>
          </p:cNvPr>
          <p:cNvSpPr/>
          <p:nvPr/>
        </p:nvSpPr>
        <p:spPr>
          <a:xfrm>
            <a:off x="9910188" y="198521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9132E80-23A2-4A84-85AF-84DCB4431770}"/>
              </a:ext>
            </a:extLst>
          </p:cNvPr>
          <p:cNvSpPr/>
          <p:nvPr/>
        </p:nvSpPr>
        <p:spPr>
          <a:xfrm>
            <a:off x="555009" y="3709032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087F3B1-7969-4FE0-AC33-DFF966047CA4}"/>
              </a:ext>
            </a:extLst>
          </p:cNvPr>
          <p:cNvSpPr/>
          <p:nvPr/>
        </p:nvSpPr>
        <p:spPr>
          <a:xfrm>
            <a:off x="1174255" y="454183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00AA499-4CF7-4855-BD5C-8C096B809967}"/>
              </a:ext>
            </a:extLst>
          </p:cNvPr>
          <p:cNvSpPr/>
          <p:nvPr/>
        </p:nvSpPr>
        <p:spPr>
          <a:xfrm>
            <a:off x="1174255" y="5605750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0C5C8EC-9380-41B8-8881-8B9B1159AC06}"/>
              </a:ext>
            </a:extLst>
          </p:cNvPr>
          <p:cNvSpPr/>
          <p:nvPr/>
        </p:nvSpPr>
        <p:spPr>
          <a:xfrm>
            <a:off x="195009" y="5074274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1E11270-AB1C-460B-8E90-AFE97DF995B9}"/>
              </a:ext>
            </a:extLst>
          </p:cNvPr>
          <p:cNvSpPr/>
          <p:nvPr/>
        </p:nvSpPr>
        <p:spPr>
          <a:xfrm>
            <a:off x="10884398" y="375202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0FB47B6-ABD0-4D22-8D0C-55DB6B2AA411}"/>
              </a:ext>
            </a:extLst>
          </p:cNvPr>
          <p:cNvSpPr/>
          <p:nvPr/>
        </p:nvSpPr>
        <p:spPr>
          <a:xfrm>
            <a:off x="11143644" y="4790521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31010C6-7213-4AB7-ABFD-0D9FC4CC8AD8}"/>
              </a:ext>
            </a:extLst>
          </p:cNvPr>
          <p:cNvSpPr/>
          <p:nvPr/>
        </p:nvSpPr>
        <p:spPr>
          <a:xfrm>
            <a:off x="11143644" y="5854433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27F19AD-D559-4BAF-89B0-B85035B1632F}"/>
              </a:ext>
            </a:extLst>
          </p:cNvPr>
          <p:cNvSpPr/>
          <p:nvPr/>
        </p:nvSpPr>
        <p:spPr>
          <a:xfrm>
            <a:off x="7338376" y="5319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3D1733E-225E-4FB7-9C5D-CEA0A899FF06}"/>
              </a:ext>
            </a:extLst>
          </p:cNvPr>
          <p:cNvSpPr/>
          <p:nvPr/>
        </p:nvSpPr>
        <p:spPr>
          <a:xfrm>
            <a:off x="5936855" y="83458"/>
            <a:ext cx="720000" cy="720000"/>
          </a:xfrm>
          <a:prstGeom prst="ellipse">
            <a:avLst/>
          </a:prstGeom>
          <a:solidFill>
            <a:srgbClr val="5E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4AE61AF-A998-4F9B-B1CB-575693084913}"/>
              </a:ext>
            </a:extLst>
          </p:cNvPr>
          <p:cNvSpPr/>
          <p:nvPr/>
        </p:nvSpPr>
        <p:spPr>
          <a:xfrm>
            <a:off x="3698131" y="1767185"/>
            <a:ext cx="49671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100" normalizeH="0" baseline="0" noProof="0" dirty="0" smtClean="0">
                <a:ln w="1905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dist="76200" dir="2640000" algn="bl" rotWithShape="0">
                    <a:srgbClr val="5E384D"/>
                  </a:outerShdw>
                </a:effectLst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Upstream</a:t>
            </a:r>
            <a:endParaRPr kumimoji="0" lang="en-US" sz="8000" b="1" i="0" u="none" strike="noStrike" kern="1200" cap="none" spc="100" normalizeH="0" baseline="0" noProof="0" dirty="0">
              <a:ln w="19050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dist="76200" dir="2640000" algn="bl" rotWithShape="0">
                  <a:srgbClr val="5E384D"/>
                </a:outerShdw>
              </a:effectLst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C0E6007-2E07-487B-AC51-A5ABBDE65C43}"/>
              </a:ext>
            </a:extLst>
          </p:cNvPr>
          <p:cNvSpPr/>
          <p:nvPr/>
        </p:nvSpPr>
        <p:spPr>
          <a:xfrm>
            <a:off x="3601702" y="3663903"/>
            <a:ext cx="51600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00" normalizeH="0" baseline="0" noProof="0" dirty="0">
                <a:ln w="1905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dist="76200" dir="2640000" algn="bl" rotWithShape="0">
                    <a:srgbClr val="5E384D"/>
                  </a:outerShdw>
                </a:effectLst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PART 1: Myth Busting</a:t>
            </a:r>
          </a:p>
        </p:txBody>
      </p:sp>
      <p:pic>
        <p:nvPicPr>
          <p:cNvPr id="134" name="Picture 133" descr="https://www.lucyfaithfull.org.uk/template/logo.png">
            <a:extLst>
              <a:ext uri="{FF2B5EF4-FFF2-40B4-BE49-F238E27FC236}">
                <a16:creationId xmlns:a16="http://schemas.microsoft.com/office/drawing/2014/main" id="{8F1D27AE-9D8E-4022-B61A-CF0CFDF7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110" y="5545745"/>
            <a:ext cx="110490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3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1 – WHAT IS CHILD SEXUAL ABUSE?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2AE16-3A8B-4C94-8721-113FB0101BBF}"/>
              </a:ext>
            </a:extLst>
          </p:cNvPr>
          <p:cNvSpPr txBox="1"/>
          <p:nvPr/>
        </p:nvSpPr>
        <p:spPr>
          <a:xfrm>
            <a:off x="889000" y="2171176"/>
            <a:ext cx="4927600" cy="4115323"/>
          </a:xfrm>
          <a:prstGeom prst="roundRect">
            <a:avLst>
              <a:gd name="adj" fmla="val 8229"/>
            </a:avLst>
          </a:prstGeom>
          <a:solidFill>
            <a:schemeClr val="bg1">
              <a:lumMod val="95000"/>
            </a:schemeClr>
          </a:solidFill>
        </p:spPr>
        <p:txBody>
          <a:bodyPr wrap="square" lIns="108000" tIns="180000" rIns="108000" bIns="180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86516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TOUCHING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Touching a child’s private parts for sexual pleasure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Making a child touch someone else’s private parts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Playing sexual games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Having sex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Putting objects or body parts (like fingers, tongue or penis) inside a child’s mouth, vagina or anus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E7EBA-1CE2-47DF-A821-A45C68008989}"/>
              </a:ext>
            </a:extLst>
          </p:cNvPr>
          <p:cNvSpPr txBox="1"/>
          <p:nvPr/>
        </p:nvSpPr>
        <p:spPr>
          <a:xfrm>
            <a:off x="889000" y="1409700"/>
            <a:ext cx="45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Child sexual abuse can be: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E384D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FBE21-F883-44DE-A312-9FE1A62E021C}"/>
              </a:ext>
            </a:extLst>
          </p:cNvPr>
          <p:cNvSpPr txBox="1"/>
          <p:nvPr/>
        </p:nvSpPr>
        <p:spPr>
          <a:xfrm>
            <a:off x="6375400" y="1409700"/>
            <a:ext cx="45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… but also: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E384D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433B8-B3DA-49CE-A03C-254093717A85}"/>
              </a:ext>
            </a:extLst>
          </p:cNvPr>
          <p:cNvSpPr txBox="1"/>
          <p:nvPr/>
        </p:nvSpPr>
        <p:spPr>
          <a:xfrm>
            <a:off x="6375400" y="2171176"/>
            <a:ext cx="4927600" cy="4115323"/>
          </a:xfrm>
          <a:prstGeom prst="roundRect">
            <a:avLst>
              <a:gd name="adj" fmla="val 8229"/>
            </a:avLst>
          </a:prstGeom>
          <a:solidFill>
            <a:schemeClr val="bg1">
              <a:lumMod val="95000"/>
            </a:schemeClr>
          </a:solidFill>
        </p:spPr>
        <p:txBody>
          <a:bodyPr wrap="square" lIns="108000" tIns="180000" rIns="108000" bIns="180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86516F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NON-TOUCHING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Showing pornography to a child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Deliberately exposing an adult’s genitals to a child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Encouraging a child to watch sexual acts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Inappropriately watching a child undress or use the bathroom</a:t>
            </a:r>
          </a:p>
        </p:txBody>
      </p:sp>
    </p:spTree>
    <p:extLst>
      <p:ext uri="{BB962C8B-B14F-4D97-AF65-F5344CB8AC3E}">
        <p14:creationId xmlns:p14="http://schemas.microsoft.com/office/powerpoint/2010/main" val="54715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4C6A5-601B-4CE4-9355-1DD16F4E65D5}"/>
              </a:ext>
            </a:extLst>
          </p:cNvPr>
          <p:cNvSpPr/>
          <p:nvPr/>
        </p:nvSpPr>
        <p:spPr>
          <a:xfrm>
            <a:off x="0" y="0"/>
            <a:ext cx="12192000" cy="108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83F56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1 – WHAT IS CHILD SEXUAL ABUSE?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3F56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E7EBA-1CE2-47DF-A821-A45C68008989}"/>
              </a:ext>
            </a:extLst>
          </p:cNvPr>
          <p:cNvSpPr txBox="1"/>
          <p:nvPr/>
        </p:nvSpPr>
        <p:spPr>
          <a:xfrm>
            <a:off x="370390" y="1409700"/>
            <a:ext cx="11377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In this course, we do not differentiate between types of sexual abuse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E384D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All types of abuse are serious and can risk significant harm to the child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E384D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E384D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F47A7A-9A2D-483A-B59A-54B0C6C52EF6}"/>
              </a:ext>
            </a:extLst>
          </p:cNvPr>
          <p:cNvSpPr/>
          <p:nvPr/>
        </p:nvSpPr>
        <p:spPr>
          <a:xfrm>
            <a:off x="370390" y="3890868"/>
            <a:ext cx="11377914" cy="186204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Support network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Additional needs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Beliefs about self and others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Relationship to abuser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Use of force or grooming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Prior experiences of abuse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Duration of abuse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Experience of disclosure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Beliefs about abuse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0CDFA-4325-442D-B809-AAF9C9D461A2}"/>
              </a:ext>
            </a:extLst>
          </p:cNvPr>
          <p:cNvSpPr txBox="1"/>
          <p:nvPr/>
        </p:nvSpPr>
        <p:spPr>
          <a:xfrm>
            <a:off x="370390" y="2882900"/>
            <a:ext cx="11377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E384D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Whilst some types of abuse (e.g. penetration) are more statistically likely to cause greater harm, the impact on an individual child encompasses many other factors, such 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E384D"/>
              </a:solidFill>
              <a:effectLst/>
              <a:uLnTx/>
              <a:uFillTx/>
              <a:latin typeface="Leelawadee UI" panose="020B0502040204020203" pitchFamily="34" charset="-34"/>
              <a:ea typeface="+mn-ea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56343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404040"/>
      </a:dk1>
      <a:lt1>
        <a:srgbClr val="FFFFFF"/>
      </a:lt1>
      <a:dk2>
        <a:srgbClr val="008CAA"/>
      </a:dk2>
      <a:lt2>
        <a:srgbClr val="FFFFFF"/>
      </a:lt2>
      <a:accent1>
        <a:srgbClr val="F65772"/>
      </a:accent1>
      <a:accent2>
        <a:srgbClr val="CF0A2C"/>
      </a:accent2>
      <a:accent3>
        <a:srgbClr val="00B288"/>
      </a:accent3>
      <a:accent4>
        <a:srgbClr val="954F72"/>
      </a:accent4>
      <a:accent5>
        <a:srgbClr val="006579"/>
      </a:accent5>
      <a:accent6>
        <a:srgbClr val="FF33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404040"/>
    </a:dk1>
    <a:lt1>
      <a:srgbClr val="FFFFFF"/>
    </a:lt1>
    <a:dk2>
      <a:srgbClr val="008CAA"/>
    </a:dk2>
    <a:lt2>
      <a:srgbClr val="FFFFFF"/>
    </a:lt2>
    <a:accent1>
      <a:srgbClr val="F65772"/>
    </a:accent1>
    <a:accent2>
      <a:srgbClr val="CF0A2C"/>
    </a:accent2>
    <a:accent3>
      <a:srgbClr val="00B288"/>
    </a:accent3>
    <a:accent4>
      <a:srgbClr val="954F72"/>
    </a:accent4>
    <a:accent5>
      <a:srgbClr val="006579"/>
    </a:accent5>
    <a:accent6>
      <a:srgbClr val="FF339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2523</Words>
  <Application>Microsoft Office PowerPoint</Application>
  <PresentationFormat>Widescreen</PresentationFormat>
  <Paragraphs>349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Garamond</vt:lpstr>
      <vt:lpstr>Leelawadee UI</vt:lpstr>
      <vt:lpstr>Segoe MDL2 Assets</vt:lpstr>
      <vt:lpstr>Segoe UI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Lucy Faithfull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Manson</dc:creator>
  <cp:lastModifiedBy>Rachael Tullo</cp:lastModifiedBy>
  <cp:revision>2</cp:revision>
  <dcterms:created xsi:type="dcterms:W3CDTF">2019-08-14T15:28:07Z</dcterms:created>
  <dcterms:modified xsi:type="dcterms:W3CDTF">2019-08-16T13:22:54Z</dcterms:modified>
</cp:coreProperties>
</file>